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6.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ppt/tags/tag3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826" r:id="rId5"/>
    <p:sldMasterId id="2147484229" r:id="rId6"/>
    <p:sldMasterId id="2147484839" r:id="rId7"/>
    <p:sldMasterId id="2147484872" r:id="rId8"/>
  </p:sldMasterIdLst>
  <p:notesMasterIdLst>
    <p:notesMasterId r:id="rId40"/>
  </p:notesMasterIdLst>
  <p:sldIdLst>
    <p:sldId id="285"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4" r:id="rId36"/>
    <p:sldId id="2076137842" r:id="rId37"/>
    <p:sldId id="2076137843" r:id="rId38"/>
    <p:sldId id="207613784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8BFF9E-59AA-43A0-A13D-B6DB46A0040D}">
          <p14:sldIdLst>
            <p14:sldId id="285"/>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4"/>
          </p14:sldIdLst>
        </p14:section>
        <p14:section name="Closing" id="{A4F6EFD9-3D7F-435A-A18E-42F50815FB27}">
          <p14:sldIdLst>
            <p14:sldId id="2076137842"/>
            <p14:sldId id="2076137843"/>
            <p14:sldId id="207613784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day Pandya" initials="UP" lastIdx="16" clrIdx="0">
    <p:extLst>
      <p:ext uri="{19B8F6BF-5375-455C-9EA6-DF929625EA0E}">
        <p15:presenceInfo xmlns:p15="http://schemas.microsoft.com/office/powerpoint/2012/main" userId="S::udpandya@microsoft.com::83f3b7b2-c1d6-4855-a6d9-8f7b34d21e14" providerId="AD"/>
      </p:ext>
    </p:extLst>
  </p:cmAuthor>
  <p:cmAuthor id="2" name="Hansjoerg Scherer" initials="HS" lastIdx="4" clrIdx="1">
    <p:extLst>
      <p:ext uri="{19B8F6BF-5375-455C-9EA6-DF929625EA0E}">
        <p15:presenceInfo xmlns:p15="http://schemas.microsoft.com/office/powerpoint/2012/main" userId="S::hscherer@microsoft.com::306468f8-7ce5-4648-9086-c084edec979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719"/>
  </p:normalViewPr>
  <p:slideViewPr>
    <p:cSldViewPr snapToGrid="0">
      <p:cViewPr varScale="1">
        <p:scale>
          <a:sx n="149" d="100"/>
          <a:sy n="149" d="100"/>
        </p:scale>
        <p:origin x="192" y="2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microsoft.com/office/2016/11/relationships/changesInfo" Target="changesInfos/changesInfo1.xml"/><Relationship Id="rId20" Type="http://schemas.openxmlformats.org/officeDocument/2006/relationships/slide" Target="slides/slide12.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Quiroga" userId="009ac387-d9df-4c87-8d6e-4cb5cb505e23" providerId="ADAL" clId="{347C3A04-2C22-864C-99FB-876AEB629C9F}"/>
    <pc:docChg chg="modShowInfo">
      <pc:chgData name="Arturo Quiroga" userId="009ac387-d9df-4c87-8d6e-4cb5cb505e23" providerId="ADAL" clId="{347C3A04-2C22-864C-99FB-876AEB629C9F}" dt="2022-02-08T17:33:08.899" v="0" actId="2744"/>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A57A5-BEEF-4905-9E0D-E0C2997F2424}" type="datetimeFigureOut">
              <a:rPr lang="en-US" smtClean="0"/>
              <a:t>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A876-4655-4919-8CB5-10DADD8E634F}" type="slidenum">
              <a:rPr lang="en-US" smtClean="0"/>
              <a:t>‹#›</a:t>
            </a:fld>
            <a:endParaRPr lang="en-US"/>
          </a:p>
        </p:txBody>
      </p:sp>
    </p:spTree>
    <p:extLst>
      <p:ext uri="{BB962C8B-B14F-4D97-AF65-F5344CB8AC3E}">
        <p14:creationId xmlns:p14="http://schemas.microsoft.com/office/powerpoint/2010/main" val="602540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9411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8775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227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4851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723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723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838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838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27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272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399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975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179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3829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641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641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641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641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003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6988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t>References: </a:t>
            </a:r>
          </a:p>
          <a:p>
            <a:r>
              <a:rPr lang="en-US" b="1" i="0"/>
              <a:t>1. </a:t>
            </a:r>
          </a:p>
          <a:p>
            <a:r>
              <a:rPr lang="en-US" b="1" i="0"/>
              <a:t>2. </a:t>
            </a:r>
          </a:p>
          <a:p>
            <a:r>
              <a:rPr lang="en-US" b="1" i="0"/>
              <a:t>3.</a:t>
            </a:r>
          </a:p>
          <a:p>
            <a:endParaRPr lang="en-US" b="1" i="0"/>
          </a:p>
          <a:p>
            <a:endParaRPr lang="en-US"/>
          </a:p>
        </p:txBody>
      </p:sp>
      <p:sp>
        <p:nvSpPr>
          <p:cNvPr id="4" name="Header Placeholder 3"/>
          <p:cNvSpPr>
            <a:spLocks noGrp="1"/>
          </p:cNvSpPr>
          <p:nvPr>
            <p:ph type="hdr" sz="quarter" idx="10"/>
          </p:nvPr>
        </p:nvSpPr>
        <p:spPr/>
        <p:txBody>
          <a:bodyPr/>
          <a:lstStyle/>
          <a:p>
            <a:r>
              <a:rPr lang="en-US">
                <a:solidFill>
                  <a:prstClr val="black"/>
                </a:solidFill>
              </a:rPr>
              <a:t>Build 2012</a:t>
            </a: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2/8/22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480248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a:p>
          <a:p>
            <a:endParaRPr lang="en-US"/>
          </a:p>
        </p:txBody>
      </p:sp>
      <p:sp>
        <p:nvSpPr>
          <p:cNvPr id="4" name="Header Placeholder 3"/>
          <p:cNvSpPr>
            <a:spLocks noGrp="1"/>
          </p:cNvSpPr>
          <p:nvPr>
            <p:ph type="hdr" sz="quarter" idx="10"/>
          </p:nvPr>
        </p:nvSpPr>
        <p:spPr/>
        <p:txBody>
          <a:bodyPr/>
          <a:lstStyle/>
          <a:p>
            <a:r>
              <a:rPr lang="en-US">
                <a:solidFill>
                  <a:prstClr val="black"/>
                </a:solidFill>
              </a:rPr>
              <a:t>Build 2012</a:t>
            </a: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2/8/22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168539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656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395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0776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5491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214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2798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8775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5.xml"/><Relationship Id="rId1" Type="http://schemas.openxmlformats.org/officeDocument/2006/relationships/tags" Target="../tags/tag1.xml"/><Relationship Id="rId4" Type="http://schemas.openxmlformats.org/officeDocument/2006/relationships/image" Target="../media/image6.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5.xml"/><Relationship Id="rId1" Type="http://schemas.openxmlformats.org/officeDocument/2006/relationships/tags" Target="../tags/tag2.xml"/><Relationship Id="rId4" Type="http://schemas.openxmlformats.org/officeDocument/2006/relationships/image" Target="../media/image6.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5.xml"/><Relationship Id="rId1" Type="http://schemas.openxmlformats.org/officeDocument/2006/relationships/tags" Target="../tags/tag5.xml"/><Relationship Id="rId4" Type="http://schemas.openxmlformats.org/officeDocument/2006/relationships/image" Target="../media/image6.emf"/></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tif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tif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1.jpe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1A66-A030-4B3B-9E5E-D1B51D5BCE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885ED3-6D62-472D-B6CF-5913C2C554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7A57B5-2A32-43CB-B32B-45BA03FDE83B}"/>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34789DEC-1618-4964-8F0D-D04B8A43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8F7D2-AC6E-4C81-8386-F5E20D7A79EF}"/>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294300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7AABE-A30F-48DD-8ED4-079F4C5B85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03374-A5C5-465D-B5B7-4DD6C86200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2F2C1-16E2-4A8F-9CE3-9BAD6C42EC03}"/>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6A336638-69A5-4B07-8567-EFEA633FD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BB9EF-4FEB-4E0C-9DFF-AD3330DEA231}"/>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34981676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61165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820290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68332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1451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983117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196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755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0503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301906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3168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1572AD-8C3D-404C-BF09-32BDB3E749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F2925C-B333-44B7-A505-62A17C5F8B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4913D-5AA0-4DA6-87D5-9F0B49DB3FA7}"/>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F90EA757-EF84-40BF-8CF0-CF5F839B6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529CE0-D2C6-4111-B3C3-3B7F30836CB3}"/>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6424661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5223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14703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98882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884614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61932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83353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6897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2538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7225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9855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1816292" y="6540501"/>
            <a:ext cx="228906" cy="234950"/>
          </a:xfrm>
          <a:prstGeom prst="rect">
            <a:avLst/>
          </a:prstGeom>
        </p:spPr>
        <p:txBody>
          <a:bodyPr/>
          <a:lstStyle/>
          <a:p>
            <a:pPr defTabSz="914225">
              <a:defRPr/>
            </a:pPr>
            <a:fld id="{86CB4B4D-7CA3-9044-876B-883B54F8677D}" type="slidenum">
              <a:rPr lang="en-US" sz="1800" kern="0" smtClean="0">
                <a:solidFill>
                  <a:sysClr val="windowText" lastClr="000000"/>
                </a:solidFill>
              </a:rPr>
              <a:pPr defTabSz="914225">
                <a:defRPr/>
              </a:pPr>
              <a:t>‹#›</a:t>
            </a:fld>
            <a:endParaRPr lang="en-US" sz="1800" kern="0">
              <a:solidFill>
                <a:sysClr val="windowText" lastClr="000000"/>
              </a:solidFill>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65761" y="240524"/>
            <a:ext cx="6273800" cy="282513"/>
          </a:xfrm>
        </p:spPr>
        <p:txBody>
          <a:bodyPr/>
          <a:lstStyle>
            <a:lvl1pPr marL="0" indent="0">
              <a:buNone/>
              <a:defRPr sz="1800" b="0" i="0">
                <a:solidFill>
                  <a:schemeClr val="tx1"/>
                </a:solidFill>
                <a:latin typeface="Roboto Condensed" panose="02000000000000000000" pitchFamily="2" charset="0"/>
                <a:ea typeface="Roboto Condensed" panose="02000000000000000000" pitchFamily="2" charset="0"/>
              </a:defRPr>
            </a:lvl1pPr>
            <a:lvl2pPr marL="457112" indent="0">
              <a:buNone/>
              <a:defRPr/>
            </a:lvl2pPr>
          </a:lstStyle>
          <a:p>
            <a:pPr lvl="0"/>
            <a:r>
              <a:rPr lang="en-US" sz="1800" spc="300">
                <a:latin typeface="Roboto Condensed" panose="02000000000000000000" pitchFamily="2" charset="0"/>
                <a:ea typeface="Roboto Condensed" panose="02000000000000000000" pitchFamily="2" charset="0"/>
                <a:cs typeface="Roboto Condensed Light" panose="02000000000000000000" pitchFamily="2" charset="0"/>
              </a:rPr>
              <a:t>SECTION </a:t>
            </a:r>
            <a:r>
              <a:rPr lang="en-US" sz="1800" spc="300">
                <a:solidFill>
                  <a:srgbClr val="D6401E"/>
                </a:solidFill>
                <a:latin typeface="Roboto Condensed" panose="02000000000000000000" pitchFamily="2" charset="0"/>
                <a:ea typeface="Roboto Condensed" panose="02000000000000000000" pitchFamily="2" charset="0"/>
                <a:cs typeface="Roboto Condensed Light" panose="02000000000000000000" pitchFamily="2" charset="0"/>
              </a:rPr>
              <a:t>TITLE</a:t>
            </a:r>
            <a:endParaRPr lang="en-US"/>
          </a:p>
        </p:txBody>
      </p:sp>
    </p:spTree>
    <p:extLst>
      <p:ext uri="{BB962C8B-B14F-4D97-AF65-F5344CB8AC3E}">
        <p14:creationId xmlns:p14="http://schemas.microsoft.com/office/powerpoint/2010/main" val="1877860361"/>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637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60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2291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5537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69262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6187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52473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21430742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21672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524891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0DD2-FF70-4C1C-91ED-7F1776F57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0B1993-2263-4884-88FC-B9D99ECC6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4EAF64-B8F7-4AD4-AB6E-3301C50B7366}"/>
              </a:ext>
            </a:extLst>
          </p:cNvPr>
          <p:cNvSpPr>
            <a:spLocks noGrp="1"/>
          </p:cNvSpPr>
          <p:nvPr>
            <p:ph type="dt" sz="half" idx="10"/>
          </p:nvPr>
        </p:nvSpPr>
        <p:spPr/>
        <p:txBody>
          <a:bodyPr/>
          <a:lstStyle/>
          <a:p>
            <a:fld id="{71A4CBF9-5E0E-4F76-8732-37DD9BE4367F}" type="datetimeFigureOut">
              <a:rPr lang="en-US" smtClean="0"/>
              <a:t>2/8/22</a:t>
            </a:fld>
            <a:endParaRPr lang="en-US"/>
          </a:p>
        </p:txBody>
      </p:sp>
      <p:sp>
        <p:nvSpPr>
          <p:cNvPr id="5" name="Footer Placeholder 4">
            <a:extLst>
              <a:ext uri="{FF2B5EF4-FFF2-40B4-BE49-F238E27FC236}">
                <a16:creationId xmlns:a16="http://schemas.microsoft.com/office/drawing/2014/main" id="{598754A4-ED5D-4772-8DA6-9CBD964E1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D81CFC-BF23-4032-87D7-377EF56CB392}"/>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125490215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26497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610902181"/>
      </p:ext>
    </p:extLst>
  </p:cSld>
  <p:clrMapOvr>
    <a:masterClrMapping/>
  </p:clrMapOvr>
  <p:transition>
    <p:fade/>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2/8/22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13669176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0059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7719710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07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396B-7D22-4BC3-BF4F-F51F1AC36B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D4937E-D546-4163-8FA9-F001965822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B426D-0521-47B3-81CA-33E50EBF7C69}"/>
              </a:ext>
            </a:extLst>
          </p:cNvPr>
          <p:cNvSpPr>
            <a:spLocks noGrp="1"/>
          </p:cNvSpPr>
          <p:nvPr>
            <p:ph type="dt" sz="half" idx="10"/>
          </p:nvPr>
        </p:nvSpPr>
        <p:spPr/>
        <p:txBody>
          <a:bodyPr/>
          <a:lstStyle/>
          <a:p>
            <a:fld id="{71A4CBF9-5E0E-4F76-8732-37DD9BE4367F}" type="datetimeFigureOut">
              <a:rPr lang="en-US" smtClean="0"/>
              <a:t>2/8/22</a:t>
            </a:fld>
            <a:endParaRPr lang="en-US"/>
          </a:p>
        </p:txBody>
      </p:sp>
      <p:sp>
        <p:nvSpPr>
          <p:cNvPr id="5" name="Footer Placeholder 4">
            <a:extLst>
              <a:ext uri="{FF2B5EF4-FFF2-40B4-BE49-F238E27FC236}">
                <a16:creationId xmlns:a16="http://schemas.microsoft.com/office/drawing/2014/main" id="{FD2A2E7F-9E59-45DE-9D73-5022A892C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F9D44-BD89-4DC6-B037-2A5A175867E3}"/>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679767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DCD5-77FD-4FC4-A57C-3C6DB6E6B7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811D5E-FDB9-4479-A190-D67BAAC9A2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AA5969-6458-4939-9A5D-454481E07984}"/>
              </a:ext>
            </a:extLst>
          </p:cNvPr>
          <p:cNvSpPr>
            <a:spLocks noGrp="1"/>
          </p:cNvSpPr>
          <p:nvPr>
            <p:ph type="dt" sz="half" idx="10"/>
          </p:nvPr>
        </p:nvSpPr>
        <p:spPr/>
        <p:txBody>
          <a:bodyPr/>
          <a:lstStyle/>
          <a:p>
            <a:fld id="{71A4CBF9-5E0E-4F76-8732-37DD9BE4367F}" type="datetimeFigureOut">
              <a:rPr lang="en-US" smtClean="0"/>
              <a:t>2/8/22</a:t>
            </a:fld>
            <a:endParaRPr lang="en-US"/>
          </a:p>
        </p:txBody>
      </p:sp>
      <p:sp>
        <p:nvSpPr>
          <p:cNvPr id="5" name="Footer Placeholder 4">
            <a:extLst>
              <a:ext uri="{FF2B5EF4-FFF2-40B4-BE49-F238E27FC236}">
                <a16:creationId xmlns:a16="http://schemas.microsoft.com/office/drawing/2014/main" id="{EC601B13-4894-4547-9CB0-56F70091B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035AAC-2DF7-4C9C-8421-2C9C679D6A3E}"/>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870692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5A478-EB5E-43C2-820B-C5C0606BA7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89810-284C-44D7-A4A2-6B829F08E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787DED-F8C3-4445-BF9B-3884956D69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63F535-CAC9-4A09-A67F-9B864D12443A}"/>
              </a:ext>
            </a:extLst>
          </p:cNvPr>
          <p:cNvSpPr>
            <a:spLocks noGrp="1"/>
          </p:cNvSpPr>
          <p:nvPr>
            <p:ph type="dt" sz="half" idx="10"/>
          </p:nvPr>
        </p:nvSpPr>
        <p:spPr/>
        <p:txBody>
          <a:bodyPr/>
          <a:lstStyle/>
          <a:p>
            <a:fld id="{71A4CBF9-5E0E-4F76-8732-37DD9BE4367F}" type="datetimeFigureOut">
              <a:rPr lang="en-US" smtClean="0"/>
              <a:t>2/8/22</a:t>
            </a:fld>
            <a:endParaRPr lang="en-US"/>
          </a:p>
        </p:txBody>
      </p:sp>
      <p:sp>
        <p:nvSpPr>
          <p:cNvPr id="6" name="Footer Placeholder 5">
            <a:extLst>
              <a:ext uri="{FF2B5EF4-FFF2-40B4-BE49-F238E27FC236}">
                <a16:creationId xmlns:a16="http://schemas.microsoft.com/office/drawing/2014/main" id="{1ACF432D-4CB1-48A9-AE63-6609DEFD0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38710-2137-49B4-9C2B-FCC82821F6C1}"/>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399301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2F4B-41FA-4679-9594-9CB718B3B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224CA4-A780-4A21-9A9F-C48710B8A8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B98150-DB27-4D4A-946E-4C7DC7DA04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3EFC2A-7CE5-4284-8555-9CB1619D3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CB0158-3825-4ED5-AF0B-289328E2F3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B898CB-53C8-4DC9-B3C9-1661F6EBDD14}"/>
              </a:ext>
            </a:extLst>
          </p:cNvPr>
          <p:cNvSpPr>
            <a:spLocks noGrp="1"/>
          </p:cNvSpPr>
          <p:nvPr>
            <p:ph type="dt" sz="half" idx="10"/>
          </p:nvPr>
        </p:nvSpPr>
        <p:spPr/>
        <p:txBody>
          <a:bodyPr/>
          <a:lstStyle/>
          <a:p>
            <a:fld id="{71A4CBF9-5E0E-4F76-8732-37DD9BE4367F}" type="datetimeFigureOut">
              <a:rPr lang="en-US" smtClean="0"/>
              <a:t>2/8/22</a:t>
            </a:fld>
            <a:endParaRPr lang="en-US"/>
          </a:p>
        </p:txBody>
      </p:sp>
      <p:sp>
        <p:nvSpPr>
          <p:cNvPr id="8" name="Footer Placeholder 7">
            <a:extLst>
              <a:ext uri="{FF2B5EF4-FFF2-40B4-BE49-F238E27FC236}">
                <a16:creationId xmlns:a16="http://schemas.microsoft.com/office/drawing/2014/main" id="{1C7E0CFF-EFFB-4109-BDEC-B18C3A622E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F49478-FB58-4753-9AD9-1AC98972E98E}"/>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2600703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6516-E588-489F-8252-F7C0678DD1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B8C915-6E42-486D-861B-EEF365A0CEF4}"/>
              </a:ext>
            </a:extLst>
          </p:cNvPr>
          <p:cNvSpPr>
            <a:spLocks noGrp="1"/>
          </p:cNvSpPr>
          <p:nvPr>
            <p:ph type="dt" sz="half" idx="10"/>
          </p:nvPr>
        </p:nvSpPr>
        <p:spPr/>
        <p:txBody>
          <a:bodyPr/>
          <a:lstStyle/>
          <a:p>
            <a:fld id="{71A4CBF9-5E0E-4F76-8732-37DD9BE4367F}" type="datetimeFigureOut">
              <a:rPr lang="en-US" smtClean="0"/>
              <a:t>2/8/22</a:t>
            </a:fld>
            <a:endParaRPr lang="en-US"/>
          </a:p>
        </p:txBody>
      </p:sp>
      <p:sp>
        <p:nvSpPr>
          <p:cNvPr id="4" name="Footer Placeholder 3">
            <a:extLst>
              <a:ext uri="{FF2B5EF4-FFF2-40B4-BE49-F238E27FC236}">
                <a16:creationId xmlns:a16="http://schemas.microsoft.com/office/drawing/2014/main" id="{F61239CA-449F-4A71-8482-7F453A99FE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8C489-2785-4140-9459-06CB728FA672}"/>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1458285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D4FF56-60AC-46BF-A924-3B8A13A46971}"/>
              </a:ext>
            </a:extLst>
          </p:cNvPr>
          <p:cNvSpPr>
            <a:spLocks noGrp="1"/>
          </p:cNvSpPr>
          <p:nvPr>
            <p:ph type="dt" sz="half" idx="10"/>
          </p:nvPr>
        </p:nvSpPr>
        <p:spPr/>
        <p:txBody>
          <a:bodyPr/>
          <a:lstStyle/>
          <a:p>
            <a:fld id="{71A4CBF9-5E0E-4F76-8732-37DD9BE4367F}" type="datetimeFigureOut">
              <a:rPr lang="en-US" smtClean="0"/>
              <a:t>2/8/22</a:t>
            </a:fld>
            <a:endParaRPr lang="en-US"/>
          </a:p>
        </p:txBody>
      </p:sp>
      <p:sp>
        <p:nvSpPr>
          <p:cNvPr id="3" name="Footer Placeholder 2">
            <a:extLst>
              <a:ext uri="{FF2B5EF4-FFF2-40B4-BE49-F238E27FC236}">
                <a16:creationId xmlns:a16="http://schemas.microsoft.com/office/drawing/2014/main" id="{B774E5B2-763C-4DD0-8FD7-8522EC252F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5CB3A1-81D0-4E84-8954-F0C4305C4473}"/>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220622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A1F4-BB6A-4B4B-83B5-0E9E1CE19F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07154-052B-4CC2-98AE-7B480FE3C1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EB866-B33F-4CBD-8056-616C8A66D37B}"/>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9009BE83-8FB4-464E-A75C-92B88B089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B1FE2-29A8-444D-AB67-C03E8674A667}"/>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11141588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D0C0-0AEF-4409-ADE1-04857C93F9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5BB597-AE84-41E8-865E-4A24B666E9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BFE537-0821-4214-84ED-E19716BD9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67F092-C494-487A-AA7A-9E2A7642C44C}"/>
              </a:ext>
            </a:extLst>
          </p:cNvPr>
          <p:cNvSpPr>
            <a:spLocks noGrp="1"/>
          </p:cNvSpPr>
          <p:nvPr>
            <p:ph type="dt" sz="half" idx="10"/>
          </p:nvPr>
        </p:nvSpPr>
        <p:spPr/>
        <p:txBody>
          <a:bodyPr/>
          <a:lstStyle/>
          <a:p>
            <a:fld id="{71A4CBF9-5E0E-4F76-8732-37DD9BE4367F}" type="datetimeFigureOut">
              <a:rPr lang="en-US" smtClean="0"/>
              <a:t>2/8/22</a:t>
            </a:fld>
            <a:endParaRPr lang="en-US"/>
          </a:p>
        </p:txBody>
      </p:sp>
      <p:sp>
        <p:nvSpPr>
          <p:cNvPr id="6" name="Footer Placeholder 5">
            <a:extLst>
              <a:ext uri="{FF2B5EF4-FFF2-40B4-BE49-F238E27FC236}">
                <a16:creationId xmlns:a16="http://schemas.microsoft.com/office/drawing/2014/main" id="{0727020A-D975-4E64-8A29-2CA25ECE2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912D6A-E4E3-4DEB-A2B4-D6E924EAD350}"/>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3055055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6A80-D37F-4537-868A-CD7CA4D0E5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1A6F34-FD95-4C2A-ACAD-982060C583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9F93C3-6E2C-4EE0-B4AF-D3FD7005D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9066D-4308-4D0A-AE2B-41E7A7FDE648}"/>
              </a:ext>
            </a:extLst>
          </p:cNvPr>
          <p:cNvSpPr>
            <a:spLocks noGrp="1"/>
          </p:cNvSpPr>
          <p:nvPr>
            <p:ph type="dt" sz="half" idx="10"/>
          </p:nvPr>
        </p:nvSpPr>
        <p:spPr/>
        <p:txBody>
          <a:bodyPr/>
          <a:lstStyle/>
          <a:p>
            <a:fld id="{71A4CBF9-5E0E-4F76-8732-37DD9BE4367F}" type="datetimeFigureOut">
              <a:rPr lang="en-US" smtClean="0"/>
              <a:t>2/8/22</a:t>
            </a:fld>
            <a:endParaRPr lang="en-US"/>
          </a:p>
        </p:txBody>
      </p:sp>
      <p:sp>
        <p:nvSpPr>
          <p:cNvPr id="6" name="Footer Placeholder 5">
            <a:extLst>
              <a:ext uri="{FF2B5EF4-FFF2-40B4-BE49-F238E27FC236}">
                <a16:creationId xmlns:a16="http://schemas.microsoft.com/office/drawing/2014/main" id="{1610E066-8BFA-4B07-985C-B7C8266BF6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25F6FA-AD1E-41BB-847B-179F28CC3054}"/>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3940085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020-6A42-490E-81A5-F9CA359047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F6CDB-3152-4723-B868-556C811072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AD701-9BEB-4B6B-AD1F-10EF2C08D6BA}"/>
              </a:ext>
            </a:extLst>
          </p:cNvPr>
          <p:cNvSpPr>
            <a:spLocks noGrp="1"/>
          </p:cNvSpPr>
          <p:nvPr>
            <p:ph type="dt" sz="half" idx="10"/>
          </p:nvPr>
        </p:nvSpPr>
        <p:spPr/>
        <p:txBody>
          <a:bodyPr/>
          <a:lstStyle/>
          <a:p>
            <a:fld id="{71A4CBF9-5E0E-4F76-8732-37DD9BE4367F}" type="datetimeFigureOut">
              <a:rPr lang="en-US" smtClean="0"/>
              <a:t>2/8/22</a:t>
            </a:fld>
            <a:endParaRPr lang="en-US"/>
          </a:p>
        </p:txBody>
      </p:sp>
      <p:sp>
        <p:nvSpPr>
          <p:cNvPr id="5" name="Footer Placeholder 4">
            <a:extLst>
              <a:ext uri="{FF2B5EF4-FFF2-40B4-BE49-F238E27FC236}">
                <a16:creationId xmlns:a16="http://schemas.microsoft.com/office/drawing/2014/main" id="{3138CA1D-3DB8-4120-B707-E355FDC08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65D16-647D-4C5A-A32B-1371C505F754}"/>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24960602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5D54E-42CB-4A2F-9CCD-16B272D05E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F786CB-CCD0-4A64-B90C-938BC13250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9A5A81-CBFC-4360-9FFE-6D11384F495A}"/>
              </a:ext>
            </a:extLst>
          </p:cNvPr>
          <p:cNvSpPr>
            <a:spLocks noGrp="1"/>
          </p:cNvSpPr>
          <p:nvPr>
            <p:ph type="dt" sz="half" idx="10"/>
          </p:nvPr>
        </p:nvSpPr>
        <p:spPr/>
        <p:txBody>
          <a:bodyPr/>
          <a:lstStyle/>
          <a:p>
            <a:fld id="{71A4CBF9-5E0E-4F76-8732-37DD9BE4367F}" type="datetimeFigureOut">
              <a:rPr lang="en-US" smtClean="0"/>
              <a:t>2/8/22</a:t>
            </a:fld>
            <a:endParaRPr lang="en-US"/>
          </a:p>
        </p:txBody>
      </p:sp>
      <p:sp>
        <p:nvSpPr>
          <p:cNvPr id="5" name="Footer Placeholder 4">
            <a:extLst>
              <a:ext uri="{FF2B5EF4-FFF2-40B4-BE49-F238E27FC236}">
                <a16:creationId xmlns:a16="http://schemas.microsoft.com/office/drawing/2014/main" id="{5D5780DC-CB47-422E-A042-F9FFE510C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4413B-7F3F-4F3C-9433-4838AE61B775}"/>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3108808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1816292" y="6540501"/>
            <a:ext cx="228906" cy="234950"/>
          </a:xfrm>
          <a:prstGeom prst="rect">
            <a:avLst/>
          </a:prstGeom>
        </p:spPr>
        <p:txBody>
          <a:bodyPr/>
          <a:lstStyle/>
          <a:p>
            <a:pPr defTabSz="914225">
              <a:defRPr/>
            </a:pPr>
            <a:fld id="{86CB4B4D-7CA3-9044-876B-883B54F8677D}" type="slidenum">
              <a:rPr lang="en-US" sz="1800" kern="0" smtClean="0">
                <a:solidFill>
                  <a:sysClr val="windowText" lastClr="000000"/>
                </a:solidFill>
              </a:rPr>
              <a:pPr defTabSz="914225">
                <a:defRPr/>
              </a:pPr>
              <a:t>‹#›</a:t>
            </a:fld>
            <a:endParaRPr lang="en-US" sz="1800" kern="0">
              <a:solidFill>
                <a:sysClr val="windowText" lastClr="000000"/>
              </a:solidFill>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65761" y="240524"/>
            <a:ext cx="6273800" cy="282513"/>
          </a:xfrm>
        </p:spPr>
        <p:txBody>
          <a:bodyPr/>
          <a:lstStyle>
            <a:lvl1pPr marL="0" indent="0">
              <a:buNone/>
              <a:defRPr sz="1800" b="0" i="0">
                <a:solidFill>
                  <a:schemeClr val="tx1"/>
                </a:solidFill>
                <a:latin typeface="Roboto Condensed" panose="02000000000000000000" pitchFamily="2" charset="0"/>
                <a:ea typeface="Roboto Condensed" panose="02000000000000000000" pitchFamily="2" charset="0"/>
              </a:defRPr>
            </a:lvl1pPr>
            <a:lvl2pPr marL="457112" indent="0">
              <a:buNone/>
              <a:defRPr/>
            </a:lvl2pPr>
          </a:lstStyle>
          <a:p>
            <a:pPr lvl="0"/>
            <a:r>
              <a:rPr lang="en-US" sz="1800" spc="300">
                <a:latin typeface="Roboto Condensed" panose="02000000000000000000" pitchFamily="2" charset="0"/>
                <a:ea typeface="Roboto Condensed" panose="02000000000000000000" pitchFamily="2" charset="0"/>
                <a:cs typeface="Roboto Condensed Light" panose="02000000000000000000" pitchFamily="2" charset="0"/>
              </a:rPr>
              <a:t>SECTION </a:t>
            </a:r>
            <a:r>
              <a:rPr lang="en-US" sz="1800" spc="300">
                <a:solidFill>
                  <a:srgbClr val="D6401E"/>
                </a:solidFill>
                <a:latin typeface="Roboto Condensed" panose="02000000000000000000" pitchFamily="2" charset="0"/>
                <a:ea typeface="Roboto Condensed" panose="02000000000000000000" pitchFamily="2" charset="0"/>
                <a:cs typeface="Roboto Condensed Light" panose="02000000000000000000" pitchFamily="2" charset="0"/>
              </a:rPr>
              <a:t>TITLE</a:t>
            </a:r>
            <a:endParaRPr lang="en-US"/>
          </a:p>
        </p:txBody>
      </p:sp>
    </p:spTree>
    <p:extLst>
      <p:ext uri="{BB962C8B-B14F-4D97-AF65-F5344CB8AC3E}">
        <p14:creationId xmlns:p14="http://schemas.microsoft.com/office/powerpoint/2010/main" val="329038207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7807210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5336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9402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Dark Gra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738664"/>
          </a:xfrm>
          <a:noFill/>
        </p:spPr>
        <p:txBody>
          <a:bodyPr wrap="square" tIns="91440" bIns="91440" anchor="t" anchorCtr="0">
            <a:spAutoFit/>
          </a:bodyPr>
          <a:lstStyle>
            <a:lvl1pPr>
              <a:defRPr sz="4000" spc="-100" baseline="0">
                <a:solidFill>
                  <a:srgbClr val="50E6FF"/>
                </a:solidFill>
              </a:defRPr>
            </a:lvl1pPr>
          </a:lstStyle>
          <a:p>
            <a:r>
              <a:rPr lang="en-US"/>
              <a:t>Section title</a:t>
            </a:r>
          </a:p>
        </p:txBody>
      </p:sp>
      <p:sp>
        <p:nvSpPr>
          <p:cNvPr id="5" name="Content Placeholder 4">
            <a:extLst>
              <a:ext uri="{FF2B5EF4-FFF2-40B4-BE49-F238E27FC236}">
                <a16:creationId xmlns:a16="http://schemas.microsoft.com/office/drawing/2014/main" id="{47A9E628-5AC3-4976-AB1B-B8A55E079A9A}"/>
              </a:ext>
            </a:extLst>
          </p:cNvPr>
          <p:cNvSpPr>
            <a:spLocks noGrp="1"/>
          </p:cNvSpPr>
          <p:nvPr>
            <p:ph sz="quarter" idx="10" hasCustomPrompt="1"/>
          </p:nvPr>
        </p:nvSpPr>
        <p:spPr>
          <a:xfrm>
            <a:off x="473315" y="4333981"/>
            <a:ext cx="426270" cy="447229"/>
          </a:xfrm>
          <a:prstGeom prst="ellipse">
            <a:avLst/>
          </a:prstGeom>
        </p:spPr>
        <p:txBody>
          <a:bodyPr anchor="ctr"/>
          <a:lstStyle>
            <a:lvl1pPr marL="0" indent="0" algn="ctr">
              <a:buNone/>
              <a:defRPr sz="800"/>
            </a:lvl1pPr>
            <a:lvl5pPr>
              <a:defRPr/>
            </a:lvl5pPr>
          </a:lstStyle>
          <a:p>
            <a:pPr lvl="0"/>
            <a:r>
              <a:rPr lang="en-US"/>
              <a:t>.</a:t>
            </a:r>
          </a:p>
        </p:txBody>
      </p:sp>
      <p:sp>
        <p:nvSpPr>
          <p:cNvPr id="7" name="Text Placeholder 6">
            <a:extLst>
              <a:ext uri="{FF2B5EF4-FFF2-40B4-BE49-F238E27FC236}">
                <a16:creationId xmlns:a16="http://schemas.microsoft.com/office/drawing/2014/main" id="{1977F0DA-5260-4537-B0F9-EE62CA16B80D}"/>
              </a:ext>
            </a:extLst>
          </p:cNvPr>
          <p:cNvSpPr>
            <a:spLocks noGrp="1"/>
          </p:cNvSpPr>
          <p:nvPr>
            <p:ph type="body" sz="quarter" idx="11" hasCustomPrompt="1"/>
          </p:nvPr>
        </p:nvSpPr>
        <p:spPr>
          <a:xfrm>
            <a:off x="1285875" y="4333981"/>
            <a:ext cx="10547350" cy="492443"/>
          </a:xfrm>
        </p:spPr>
        <p:txBody>
          <a:bodyPr/>
          <a:lstStyle>
            <a:lvl1pPr marL="0" indent="0">
              <a:buNone/>
              <a:defRPr sz="2000">
                <a:solidFill>
                  <a:schemeClr val="bg2">
                    <a:lumMod val="20000"/>
                    <a:lumOff val="80000"/>
                  </a:schemeClr>
                </a:solidFill>
              </a:defRPr>
            </a:lvl1pPr>
          </a:lstStyle>
          <a:p>
            <a:pPr lvl="0"/>
            <a:r>
              <a:rPr lang="en-US"/>
              <a:t>Subtitle</a:t>
            </a:r>
          </a:p>
        </p:txBody>
      </p:sp>
      <p:pic>
        <p:nvPicPr>
          <p:cNvPr id="3" name="Graphic 2">
            <a:extLst>
              <a:ext uri="{FF2B5EF4-FFF2-40B4-BE49-F238E27FC236}">
                <a16:creationId xmlns:a16="http://schemas.microsoft.com/office/drawing/2014/main" id="{30B2A171-ABE2-4533-8F3F-61D18638B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1468558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4BB72EDB-F591-42F3-84E2-122541429E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20DC-BF23-4F47-9298-ADDF53AB13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6FE651-ABE9-450E-A82C-7001855737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F73687-FE00-4C53-AC5E-9FC43B839B77}"/>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066D9A6C-0F5A-47E0-AFB0-998029C6C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00D62-7789-4A65-9317-3D26B36C4C78}"/>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997029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6A1ED83B-A953-4CFF-8152-43EEBCEEEA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81700-592C-4F0D-801D-E62DF46FAA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D7BE2-69B8-4842-B2A7-B6A76D82E5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EE777C-3014-41FA-B30A-6C011B3DFD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230277-AC33-4EA4-8288-F2F335F8B8BF}"/>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6" name="Footer Placeholder 5">
            <a:extLst>
              <a:ext uri="{FF2B5EF4-FFF2-40B4-BE49-F238E27FC236}">
                <a16:creationId xmlns:a16="http://schemas.microsoft.com/office/drawing/2014/main" id="{F8840387-ECDF-40D1-B063-63DAE2292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C5219B-BA0E-480F-AD45-3D2D5055E9D0}"/>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9364751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3C07-240D-43BD-85C5-9509B7A3F1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75248A-7FC1-4594-BEE1-C4585257A8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767D53-7122-44CF-A0C6-C37F45388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4F945B-ED36-4FC8-B3D3-76725B926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AF785-75F0-411F-B84B-1F916711B6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2E55C9-0166-4E10-A8ED-D84F0C5616C6}"/>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8" name="Footer Placeholder 7">
            <a:extLst>
              <a:ext uri="{FF2B5EF4-FFF2-40B4-BE49-F238E27FC236}">
                <a16:creationId xmlns:a16="http://schemas.microsoft.com/office/drawing/2014/main" id="{06599144-354F-4151-A8D0-9DE56FF576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1838A7-C209-4F3E-A916-2DDFFBB8F159}"/>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5082255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52EE-CD84-4D91-BA29-BD38C485E9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BCF5E6-34C5-4A32-9D64-5EFE2F386AC1}"/>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4" name="Footer Placeholder 3">
            <a:extLst>
              <a:ext uri="{FF2B5EF4-FFF2-40B4-BE49-F238E27FC236}">
                <a16:creationId xmlns:a16="http://schemas.microsoft.com/office/drawing/2014/main" id="{8B468986-B84C-4241-861E-7D43A4C422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E8FC07-FCFC-4AFA-9CE1-78ADF0924BFC}"/>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38725942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2489-4CA6-4ED3-8C42-83D1057173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1B95BC-8342-4EAE-BE98-ED13B98A5C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6E7B70-C240-4BFB-A2BD-4E1D1E28FEA7}"/>
              </a:ext>
            </a:extLst>
          </p:cNvPr>
          <p:cNvSpPr>
            <a:spLocks noGrp="1"/>
          </p:cNvSpPr>
          <p:nvPr>
            <p:ph type="dt" sz="half" idx="10"/>
          </p:nvPr>
        </p:nvSpPr>
        <p:spPr/>
        <p:txBody>
          <a:bodyPr/>
          <a:lstStyle/>
          <a:p>
            <a:fld id="{608F5007-C6CF-4E7D-BA6F-6AA6A144C58E}" type="datetimeFigureOut">
              <a:rPr lang="en-US" smtClean="0"/>
              <a:t>2/8/22</a:t>
            </a:fld>
            <a:endParaRPr lang="en-US"/>
          </a:p>
        </p:txBody>
      </p:sp>
      <p:sp>
        <p:nvSpPr>
          <p:cNvPr id="5" name="Footer Placeholder 4">
            <a:extLst>
              <a:ext uri="{FF2B5EF4-FFF2-40B4-BE49-F238E27FC236}">
                <a16:creationId xmlns:a16="http://schemas.microsoft.com/office/drawing/2014/main" id="{61F7F8D4-7881-4224-A989-06D204CF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F651-CFC2-4BDC-940E-1488FFF6E10F}"/>
              </a:ext>
            </a:extLst>
          </p:cNvPr>
          <p:cNvSpPr>
            <a:spLocks noGrp="1"/>
          </p:cNvSpPr>
          <p:nvPr>
            <p:ph type="sldNum" sz="quarter" idx="12"/>
          </p:nvPr>
        </p:nvSpPr>
        <p:spPr/>
        <p:txBody>
          <a:bodyPr/>
          <a:lstStyle/>
          <a:p>
            <a:fld id="{FFD064EA-A83B-46EB-9DEB-30DE56418349}" type="slidenum">
              <a:rPr lang="en-US" smtClean="0"/>
              <a:t>‹#›</a:t>
            </a:fld>
            <a:endParaRPr lang="en-US"/>
          </a:p>
        </p:txBody>
      </p:sp>
    </p:spTree>
    <p:extLst>
      <p:ext uri="{BB962C8B-B14F-4D97-AF65-F5344CB8AC3E}">
        <p14:creationId xmlns:p14="http://schemas.microsoft.com/office/powerpoint/2010/main" val="3500547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37029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12446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160521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282520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74819422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506992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748965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28240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762C45-831A-4276-AD9D-314602930611}"/>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3" name="Footer Placeholder 2">
            <a:extLst>
              <a:ext uri="{FF2B5EF4-FFF2-40B4-BE49-F238E27FC236}">
                <a16:creationId xmlns:a16="http://schemas.microsoft.com/office/drawing/2014/main" id="{994E2C7B-5921-40E6-AC28-4D08491483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337EA4-6BBE-4275-AA71-9AAC3096C2A5}"/>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4023846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6961607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1300155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814961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461842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55537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364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515546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33809279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1378368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67103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BC4B-8E55-455E-BEC5-A6B76E90F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6928D2-82FD-4096-8F16-2D1448488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02F77A-584F-4241-97B6-3A3B96737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20B352-01F0-4E41-9A15-FC271E5973A3}"/>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6" name="Footer Placeholder 5">
            <a:extLst>
              <a:ext uri="{FF2B5EF4-FFF2-40B4-BE49-F238E27FC236}">
                <a16:creationId xmlns:a16="http://schemas.microsoft.com/office/drawing/2014/main" id="{6D26E935-9D15-42E8-932A-258975F021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3DAF77-6594-4E02-91BC-EDB7D3C8CDCD}"/>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6918594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595860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1590024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43453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4810802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070332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39785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21040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14876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59761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248729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429C7-9D10-4597-B20B-C828F195EB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3AB146-042F-40D1-9864-FF13800E98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D685A-15E2-406F-9B4E-B109013BA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DE1865-5819-4818-9BA5-B08006B61C37}"/>
              </a:ext>
            </a:extLst>
          </p:cNvPr>
          <p:cNvSpPr>
            <a:spLocks noGrp="1"/>
          </p:cNvSpPr>
          <p:nvPr>
            <p:ph type="dt" sz="half" idx="10"/>
          </p:nvPr>
        </p:nvSpPr>
        <p:spPr/>
        <p:txBody>
          <a:bodyPr/>
          <a:lstStyle/>
          <a:p>
            <a:fld id="{142B6681-BB9C-4A12-A7EB-F01A788931A1}" type="datetimeFigureOut">
              <a:rPr lang="en-US" smtClean="0"/>
              <a:t>2/8/22</a:t>
            </a:fld>
            <a:endParaRPr lang="en-US"/>
          </a:p>
        </p:txBody>
      </p:sp>
      <p:sp>
        <p:nvSpPr>
          <p:cNvPr id="6" name="Footer Placeholder 5">
            <a:extLst>
              <a:ext uri="{FF2B5EF4-FFF2-40B4-BE49-F238E27FC236}">
                <a16:creationId xmlns:a16="http://schemas.microsoft.com/office/drawing/2014/main" id="{CB5A70E4-BFE2-45A6-9370-759E34877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9F5A1A-E6E8-453A-89FB-5C4F0C649A0D}"/>
              </a:ext>
            </a:extLst>
          </p:cNvPr>
          <p:cNvSpPr>
            <a:spLocks noGrp="1"/>
          </p:cNvSpPr>
          <p:nvPr>
            <p:ph type="sldNum" sz="quarter" idx="12"/>
          </p:nvPr>
        </p:nvSpPr>
        <p:spPr/>
        <p:txBody>
          <a:bodyPr/>
          <a:lstStyle/>
          <a:p>
            <a:fld id="{5DE5507D-EC7E-4F71-9478-A0FD46F4D585}" type="slidenum">
              <a:rPr lang="en-US" smtClean="0"/>
              <a:t>‹#›</a:t>
            </a:fld>
            <a:endParaRPr lang="en-US"/>
          </a:p>
        </p:txBody>
      </p:sp>
    </p:spTree>
    <p:extLst>
      <p:ext uri="{BB962C8B-B14F-4D97-AF65-F5344CB8AC3E}">
        <p14:creationId xmlns:p14="http://schemas.microsoft.com/office/powerpoint/2010/main" val="15954538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75726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6217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10346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7258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86435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222318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82405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54579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2510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60757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theme" Target="../theme/theme3.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image" Target="../media/image3.emf"/><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image" Target="../media/image11.pn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theme" Target="../theme/theme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8"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42" Type="http://schemas.openxmlformats.org/officeDocument/2006/relationships/slideLayout" Target="../slideLayouts/slideLayout135.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41" Type="http://schemas.openxmlformats.org/officeDocument/2006/relationships/slideLayout" Target="../slideLayouts/slideLayout134.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slideLayout" Target="../slideLayouts/slideLayout133.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4" Type="http://schemas.openxmlformats.org/officeDocument/2006/relationships/image" Target="../media/image24.emf"/><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43" Type="http://schemas.openxmlformats.org/officeDocument/2006/relationships/theme" Target="../theme/theme5.xml"/><Relationship Id="rId8" Type="http://schemas.openxmlformats.org/officeDocument/2006/relationships/slideLayout" Target="../slideLayouts/slideLayout101.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7C4FBB-022A-4644-A132-D59F186D46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67CEF7-B97D-4CC3-BB2D-18A1AA1900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38843-5FC6-4539-A8AB-68BEC9C7AD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B6681-BB9C-4A12-A7EB-F01A788931A1}" type="datetimeFigureOut">
              <a:rPr lang="en-US" smtClean="0"/>
              <a:t>2/8/22</a:t>
            </a:fld>
            <a:endParaRPr lang="en-US"/>
          </a:p>
        </p:txBody>
      </p:sp>
      <p:sp>
        <p:nvSpPr>
          <p:cNvPr id="5" name="Footer Placeholder 4">
            <a:extLst>
              <a:ext uri="{FF2B5EF4-FFF2-40B4-BE49-F238E27FC236}">
                <a16:creationId xmlns:a16="http://schemas.microsoft.com/office/drawing/2014/main" id="{12DDA2D4-3263-4BDD-BC29-ABC1C9DED6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EE92D7-C243-48EF-9052-9357B874A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5507D-EC7E-4F71-9478-A0FD46F4D585}" type="slidenum">
              <a:rPr lang="en-US" smtClean="0"/>
              <a:t>‹#›</a:t>
            </a:fld>
            <a:endParaRPr lang="en-US"/>
          </a:p>
        </p:txBody>
      </p:sp>
    </p:spTree>
    <p:extLst>
      <p:ext uri="{BB962C8B-B14F-4D97-AF65-F5344CB8AC3E}">
        <p14:creationId xmlns:p14="http://schemas.microsoft.com/office/powerpoint/2010/main" val="1190200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8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B0D195-CE2B-4E2D-898B-C6D967D78C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3D9430-033D-40C0-8901-7F06393C52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825F6-8F57-4CA2-B719-F7423098A2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4CBF9-5E0E-4F76-8732-37DD9BE4367F}" type="datetimeFigureOut">
              <a:rPr lang="en-US" smtClean="0"/>
              <a:t>2/8/22</a:t>
            </a:fld>
            <a:endParaRPr lang="en-US"/>
          </a:p>
        </p:txBody>
      </p:sp>
      <p:sp>
        <p:nvSpPr>
          <p:cNvPr id="5" name="Footer Placeholder 4">
            <a:extLst>
              <a:ext uri="{FF2B5EF4-FFF2-40B4-BE49-F238E27FC236}">
                <a16:creationId xmlns:a16="http://schemas.microsoft.com/office/drawing/2014/main" id="{1F9C7069-40AF-4D7A-A45D-7B2DD28AF8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0A1A95-84F7-4229-8670-99F317799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7F862-28B3-4031-A42E-711A2BDC50A3}" type="slidenum">
              <a:rPr lang="en-US" smtClean="0"/>
              <a:t>‹#›</a:t>
            </a:fld>
            <a:endParaRPr lang="en-US"/>
          </a:p>
        </p:txBody>
      </p:sp>
    </p:spTree>
    <p:extLst>
      <p:ext uri="{BB962C8B-B14F-4D97-AF65-F5344CB8AC3E}">
        <p14:creationId xmlns:p14="http://schemas.microsoft.com/office/powerpoint/2010/main" val="2151432064"/>
      </p:ext>
    </p:extLst>
  </p:cSld>
  <p:clrMap bg1="lt1" tx1="dk1" bg2="lt2" tx2="dk2" accent1="accent1" accent2="accent2" accent3="accent3" accent4="accent4" accent5="accent5" accent6="accent6" hlink="hlink" folHlink="folHlink"/>
  <p:sldLayoutIdLst>
    <p:sldLayoutId id="2147484827" r:id="rId1"/>
    <p:sldLayoutId id="2147484828" r:id="rId2"/>
    <p:sldLayoutId id="2147484829" r:id="rId3"/>
    <p:sldLayoutId id="2147484830" r:id="rId4"/>
    <p:sldLayoutId id="2147484831" r:id="rId5"/>
    <p:sldLayoutId id="2147484832" r:id="rId6"/>
    <p:sldLayoutId id="2147484833" r:id="rId7"/>
    <p:sldLayoutId id="2147484834" r:id="rId8"/>
    <p:sldLayoutId id="2147484835" r:id="rId9"/>
    <p:sldLayoutId id="2147484836" r:id="rId10"/>
    <p:sldLayoutId id="2147484837" r:id="rId11"/>
    <p:sldLayoutId id="2147483660" r:id="rId12"/>
    <p:sldLayoutId id="2147483661" r:id="rId13"/>
    <p:sldLayoutId id="2147483662" r:id="rId14"/>
    <p:sldLayoutId id="2147484789" r:id="rId15"/>
    <p:sldLayoutId id="214748491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25" r:id="rId3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990758811"/>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5" r:id="rId6"/>
    <p:sldLayoutId id="2147484846" r:id="rId7"/>
    <p:sldLayoutId id="2147484847" r:id="rId8"/>
    <p:sldLayoutId id="2147484848" r:id="rId9"/>
    <p:sldLayoutId id="2147484849" r:id="rId10"/>
    <p:sldLayoutId id="2147484850" r:id="rId11"/>
    <p:sldLayoutId id="2147484851" r:id="rId12"/>
    <p:sldLayoutId id="2147484852" r:id="rId13"/>
    <p:sldLayoutId id="2147484853" r:id="rId14"/>
    <p:sldLayoutId id="2147484854" r:id="rId15"/>
    <p:sldLayoutId id="2147484855" r:id="rId16"/>
    <p:sldLayoutId id="2147484856" r:id="rId17"/>
    <p:sldLayoutId id="2147484857" r:id="rId18"/>
    <p:sldLayoutId id="2147484858" r:id="rId19"/>
    <p:sldLayoutId id="2147484859" r:id="rId20"/>
    <p:sldLayoutId id="2147484860" r:id="rId21"/>
    <p:sldLayoutId id="2147484861" r:id="rId22"/>
    <p:sldLayoutId id="2147484862" r:id="rId23"/>
    <p:sldLayoutId id="2147484863" r:id="rId24"/>
    <p:sldLayoutId id="2147484864" r:id="rId25"/>
    <p:sldLayoutId id="2147484865" r:id="rId26"/>
    <p:sldLayoutId id="2147484866" r:id="rId27"/>
    <p:sldLayoutId id="2147484867" r:id="rId28"/>
    <p:sldLayoutId id="2147484868" r:id="rId29"/>
    <p:sldLayoutId id="2147484869" r:id="rId30"/>
    <p:sldLayoutId id="2147484870" r:id="rId31"/>
    <p:sldLayoutId id="2147484871"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3933246"/>
      </p:ext>
    </p:extLst>
  </p:cSld>
  <p:clrMap bg1="lt1" tx1="dk1" bg2="lt2" tx2="dk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894" r:id="rId22"/>
    <p:sldLayoutId id="2147484895"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 id="2147484904" r:id="rId32"/>
    <p:sldLayoutId id="2147484905" r:id="rId33"/>
    <p:sldLayoutId id="2147484906" r:id="rId34"/>
    <p:sldLayoutId id="2147484907" r:id="rId35"/>
    <p:sldLayoutId id="2147484908" r:id="rId36"/>
    <p:sldLayoutId id="2147484909" r:id="rId37"/>
    <p:sldLayoutId id="2147484910" r:id="rId38"/>
    <p:sldLayoutId id="2147484911" r:id="rId39"/>
    <p:sldLayoutId id="2147484912" r:id="rId40"/>
    <p:sldLayoutId id="2147484913" r:id="rId41"/>
    <p:sldLayoutId id="2147484914"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xml"/><Relationship Id="rId1" Type="http://schemas.openxmlformats.org/officeDocument/2006/relationships/tags" Target="../tags/tag14.xml"/><Relationship Id="rId4" Type="http://schemas.openxmlformats.org/officeDocument/2006/relationships/hyperlink" Target="https://github.com/Azure/CET-NorthStar/blob/master/docs/D-Network-Topology-and-Connectivity.md"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4.xml"/><Relationship Id="rId1" Type="http://schemas.openxmlformats.org/officeDocument/2006/relationships/tags" Target="../tags/tag15.xml"/><Relationship Id="rId4" Type="http://schemas.openxmlformats.org/officeDocument/2006/relationships/hyperlink" Target="https://github.com/Azure/CET-NorthStar/blob/master/docs/D-Network-Topology-and-Connectivity.md" TargetMode="External"/></Relationships>
</file>

<file path=ppt/slides/_rels/slide12.xml.rels><?xml version="1.0" encoding="UTF-8" standalone="yes"?>
<Relationships xmlns="http://schemas.openxmlformats.org/package/2006/relationships"><Relationship Id="rId13" Type="http://schemas.openxmlformats.org/officeDocument/2006/relationships/image" Target="../media/image56.svg"/><Relationship Id="rId18" Type="http://schemas.openxmlformats.org/officeDocument/2006/relationships/image" Target="../media/image61.png"/><Relationship Id="rId26" Type="http://schemas.openxmlformats.org/officeDocument/2006/relationships/image" Target="../media/image69.png"/><Relationship Id="rId21" Type="http://schemas.openxmlformats.org/officeDocument/2006/relationships/image" Target="../media/image64.svg"/><Relationship Id="rId34" Type="http://schemas.openxmlformats.org/officeDocument/2006/relationships/hyperlink" Target="https://docs.microsoft.com/en-us/azure/dns/private-dns-overview" TargetMode="External"/><Relationship Id="rId7" Type="http://schemas.openxmlformats.org/officeDocument/2006/relationships/image" Target="../media/image50.svg"/><Relationship Id="rId12" Type="http://schemas.openxmlformats.org/officeDocument/2006/relationships/image" Target="../media/image55.png"/><Relationship Id="rId17" Type="http://schemas.openxmlformats.org/officeDocument/2006/relationships/image" Target="../media/image60.svg"/><Relationship Id="rId25" Type="http://schemas.openxmlformats.org/officeDocument/2006/relationships/image" Target="../media/image68.svg"/><Relationship Id="rId33" Type="http://schemas.openxmlformats.org/officeDocument/2006/relationships/hyperlink" Target="https://docs.microsoft.com/en-us/azure/firewall/overview" TargetMode="External"/><Relationship Id="rId38" Type="http://schemas.openxmlformats.org/officeDocument/2006/relationships/image" Target="../media/image73.png"/><Relationship Id="rId2" Type="http://schemas.openxmlformats.org/officeDocument/2006/relationships/slideLayout" Target="../slideLayouts/slideLayout24.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svg"/><Relationship Id="rId1" Type="http://schemas.openxmlformats.org/officeDocument/2006/relationships/tags" Target="../tags/tag16.xml"/><Relationship Id="rId6" Type="http://schemas.openxmlformats.org/officeDocument/2006/relationships/image" Target="../media/image49.png"/><Relationship Id="rId11" Type="http://schemas.openxmlformats.org/officeDocument/2006/relationships/image" Target="../media/image54.svg"/><Relationship Id="rId24" Type="http://schemas.openxmlformats.org/officeDocument/2006/relationships/image" Target="../media/image67.png"/><Relationship Id="rId32" Type="http://schemas.openxmlformats.org/officeDocument/2006/relationships/hyperlink" Target="https://docs.microsoft.com/en-us/azure/firewall-manager/overview" TargetMode="External"/><Relationship Id="rId37" Type="http://schemas.openxmlformats.org/officeDocument/2006/relationships/hyperlink" Target="https://docs.microsoft.com/en-us/azure/network-watcher/network-watcher-monitoring-overview" TargetMode="External"/><Relationship Id="rId5" Type="http://schemas.openxmlformats.org/officeDocument/2006/relationships/image" Target="../media/image48.emf"/><Relationship Id="rId15" Type="http://schemas.openxmlformats.org/officeDocument/2006/relationships/image" Target="../media/image58.svg"/><Relationship Id="rId23" Type="http://schemas.openxmlformats.org/officeDocument/2006/relationships/image" Target="../media/image66.svg"/><Relationship Id="rId28" Type="http://schemas.openxmlformats.org/officeDocument/2006/relationships/image" Target="../media/image71.png"/><Relationship Id="rId36" Type="http://schemas.openxmlformats.org/officeDocument/2006/relationships/hyperlink" Target="https://docs.microsoft.com/en-us/azure/expressroute/expressroute-introduction" TargetMode="External"/><Relationship Id="rId10" Type="http://schemas.openxmlformats.org/officeDocument/2006/relationships/image" Target="../media/image53.png"/><Relationship Id="rId19" Type="http://schemas.openxmlformats.org/officeDocument/2006/relationships/image" Target="../media/image62.svg"/><Relationship Id="rId31" Type="http://schemas.openxmlformats.org/officeDocument/2006/relationships/hyperlink" Target="https://docs.microsoft.com/en-us/azure/virtual-wan/about-virtual-hub-routing" TargetMode="External"/><Relationship Id="rId4" Type="http://schemas.openxmlformats.org/officeDocument/2006/relationships/hyperlink" Target="https://github.com/Azure/CET-NorthStar/blob/master/docs/D-Network-Topology-and-Connectivity.md" TargetMode="External"/><Relationship Id="rId9" Type="http://schemas.openxmlformats.org/officeDocument/2006/relationships/image" Target="../media/image52.sv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svg"/><Relationship Id="rId30" Type="http://schemas.openxmlformats.org/officeDocument/2006/relationships/hyperlink" Target="https://docs.microsoft.com/en-us/azure/virtual-wan/virtual-wan-about" TargetMode="External"/><Relationship Id="rId35" Type="http://schemas.openxmlformats.org/officeDocument/2006/relationships/hyperlink" Target="https://docs.microsoft.com/en-us/azure/ddos-protection/ddos-protection-overview" TargetMode="External"/><Relationship Id="rId8" Type="http://schemas.openxmlformats.org/officeDocument/2006/relationships/image" Target="../media/image51.png"/><Relationship Id="rId3"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3" Type="http://schemas.openxmlformats.org/officeDocument/2006/relationships/image" Target="../media/image66.svg"/><Relationship Id="rId18" Type="http://schemas.openxmlformats.org/officeDocument/2006/relationships/image" Target="../media/image55.png"/><Relationship Id="rId26" Type="http://schemas.openxmlformats.org/officeDocument/2006/relationships/image" Target="../media/image82.emf"/><Relationship Id="rId3" Type="http://schemas.openxmlformats.org/officeDocument/2006/relationships/notesSlide" Target="../notesSlides/notesSlide12.xml"/><Relationship Id="rId21" Type="http://schemas.openxmlformats.org/officeDocument/2006/relationships/image" Target="../media/image77.svg"/><Relationship Id="rId34" Type="http://schemas.openxmlformats.org/officeDocument/2006/relationships/hyperlink" Target="https://docs.microsoft.com/en-us/azure/expressroute/expressroute-introduction" TargetMode="External"/><Relationship Id="rId7" Type="http://schemas.openxmlformats.org/officeDocument/2006/relationships/image" Target="../media/image48.emf"/><Relationship Id="rId12" Type="http://schemas.openxmlformats.org/officeDocument/2006/relationships/image" Target="../media/image65.png"/><Relationship Id="rId17" Type="http://schemas.openxmlformats.org/officeDocument/2006/relationships/image" Target="../media/image54.svg"/><Relationship Id="rId25" Type="http://schemas.openxmlformats.org/officeDocument/2006/relationships/image" Target="../media/image81.svg"/><Relationship Id="rId33" Type="http://schemas.openxmlformats.org/officeDocument/2006/relationships/hyperlink" Target="https://docs.microsoft.com/en-us/azure/ddos-protection/ddos-protection-overview" TargetMode="External"/><Relationship Id="rId2" Type="http://schemas.openxmlformats.org/officeDocument/2006/relationships/slideLayout" Target="../slideLayouts/slideLayout24.xml"/><Relationship Id="rId16" Type="http://schemas.openxmlformats.org/officeDocument/2006/relationships/image" Target="../media/image53.png"/><Relationship Id="rId20" Type="http://schemas.openxmlformats.org/officeDocument/2006/relationships/image" Target="../media/image76.png"/><Relationship Id="rId29" Type="http://schemas.openxmlformats.org/officeDocument/2006/relationships/hyperlink" Target="https://docs.microsoft.com/en-us/azure/virtual-wan/about-virtual-hub-routing" TargetMode="External"/><Relationship Id="rId1" Type="http://schemas.openxmlformats.org/officeDocument/2006/relationships/tags" Target="../tags/tag17.xml"/><Relationship Id="rId6" Type="http://schemas.openxmlformats.org/officeDocument/2006/relationships/image" Target="../media/image50.svg"/><Relationship Id="rId11" Type="http://schemas.openxmlformats.org/officeDocument/2006/relationships/image" Target="../media/image75.svg"/><Relationship Id="rId24" Type="http://schemas.openxmlformats.org/officeDocument/2006/relationships/image" Target="../media/image80.png"/><Relationship Id="rId32" Type="http://schemas.openxmlformats.org/officeDocument/2006/relationships/hyperlink" Target="https://docs.microsoft.com/en-us/azure/dns/private-dns-overview" TargetMode="External"/><Relationship Id="rId5" Type="http://schemas.openxmlformats.org/officeDocument/2006/relationships/image" Target="../media/image49.png"/><Relationship Id="rId15" Type="http://schemas.openxmlformats.org/officeDocument/2006/relationships/image" Target="../media/image52.svg"/><Relationship Id="rId23" Type="http://schemas.openxmlformats.org/officeDocument/2006/relationships/image" Target="../media/image79.svg"/><Relationship Id="rId28" Type="http://schemas.openxmlformats.org/officeDocument/2006/relationships/hyperlink" Target="https://docs.microsoft.com/en-us/azure/architecture/reference-architectures/hybrid-networking/hub-spoke?tabs=cli" TargetMode="External"/><Relationship Id="rId10" Type="http://schemas.openxmlformats.org/officeDocument/2006/relationships/image" Target="../media/image74.png"/><Relationship Id="rId19" Type="http://schemas.openxmlformats.org/officeDocument/2006/relationships/image" Target="../media/image56.svg"/><Relationship Id="rId31" Type="http://schemas.openxmlformats.org/officeDocument/2006/relationships/hyperlink" Target="https://docs.microsoft.com/en-us/azure/firewall/overview" TargetMode="External"/><Relationship Id="rId4" Type="http://schemas.openxmlformats.org/officeDocument/2006/relationships/hyperlink" Target="https://github.com/Azure/CET-NorthStar/blob/master/docs/D-Network-Topology-and-Connectivity.md" TargetMode="External"/><Relationship Id="rId9" Type="http://schemas.openxmlformats.org/officeDocument/2006/relationships/image" Target="../media/image58.svg"/><Relationship Id="rId14" Type="http://schemas.openxmlformats.org/officeDocument/2006/relationships/image" Target="../media/image51.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hyperlink" Target="https://docs.microsoft.com/en-us/azure/firewall-manager/overview" TargetMode="External"/><Relationship Id="rId35" Type="http://schemas.openxmlformats.org/officeDocument/2006/relationships/hyperlink" Target="https://docs.microsoft.com/en-us/azure/network-watcher/network-watcher-monitoring-overview" TargetMode="External"/><Relationship Id="rId8"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4.xml"/><Relationship Id="rId1" Type="http://schemas.openxmlformats.org/officeDocument/2006/relationships/tags" Target="../tags/tag18.xml"/><Relationship Id="rId4" Type="http://schemas.openxmlformats.org/officeDocument/2006/relationships/hyperlink" Target="https://github.com/Azure/CET-NorthStar/blob/master/docs/D-Network-Topology-and-Connectivity.md"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tags" Target="../tags/tag19.xml"/><Relationship Id="rId4" Type="http://schemas.openxmlformats.org/officeDocument/2006/relationships/hyperlink" Target="https://github.com/Azure/CET-NorthStar/blob/master/docs/D-Network-Topology-and-Connectivity.md"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tags" Target="../tags/tag20.xml"/><Relationship Id="rId4" Type="http://schemas.openxmlformats.org/officeDocument/2006/relationships/hyperlink" Target="https://github.com/Azure/CET-NorthStar/blob/master/docs/D-Network-Topology-and-Connectivity.md"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4.xml"/><Relationship Id="rId1" Type="http://schemas.openxmlformats.org/officeDocument/2006/relationships/tags" Target="../tags/tag21.xml"/><Relationship Id="rId4" Type="http://schemas.openxmlformats.org/officeDocument/2006/relationships/hyperlink" Target="https://github.com/Azure/CET-NorthStar/blob/master/docs/D-Network-Topology-and-Connectivity.md"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4.xml"/><Relationship Id="rId1" Type="http://schemas.openxmlformats.org/officeDocument/2006/relationships/tags" Target="../tags/tag22.xml"/><Relationship Id="rId5" Type="http://schemas.openxmlformats.org/officeDocument/2006/relationships/image" Target="../media/image84.png"/><Relationship Id="rId4" Type="http://schemas.openxmlformats.org/officeDocument/2006/relationships/hyperlink" Target="https://github.com/Azure/CET-NorthStar/blob/master/docs/D-Network-Topology-and-Connectivity.md"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4.xml"/><Relationship Id="rId1" Type="http://schemas.openxmlformats.org/officeDocument/2006/relationships/tags" Target="../tags/tag23.xml"/><Relationship Id="rId4" Type="http://schemas.openxmlformats.org/officeDocument/2006/relationships/hyperlink" Target="https://github.com/Azure/CET-NorthStar/blob/master/docs/D-Network-Topology-and-Connectivity.md"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hyperlink" Target="https://github.com/Azure/CET-NorthStar/blob/master/docs/A-Enterprise-Enrollment-and-Azure-AD-Tenants.md"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4.xml"/><Relationship Id="rId1" Type="http://schemas.openxmlformats.org/officeDocument/2006/relationships/tags" Target="../tags/tag24.xml"/><Relationship Id="rId4" Type="http://schemas.openxmlformats.org/officeDocument/2006/relationships/hyperlink" Target="https://github.com/Azure/CET-NorthStar/blob/master/docs/E-Management-and-Monitoring.md"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4.xml"/><Relationship Id="rId1" Type="http://schemas.openxmlformats.org/officeDocument/2006/relationships/tags" Target="../tags/tag25.xml"/><Relationship Id="rId4" Type="http://schemas.openxmlformats.org/officeDocument/2006/relationships/hyperlink" Target="https://github.com/Azure/CET-NorthStar/blob/master/docs/E-Management-and-Monitoring.md"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4.xml"/><Relationship Id="rId1" Type="http://schemas.openxmlformats.org/officeDocument/2006/relationships/tags" Target="../tags/tag26.xml"/><Relationship Id="rId4" Type="http://schemas.openxmlformats.org/officeDocument/2006/relationships/hyperlink" Target="https://github.com/Azure/CET-NorthStar/blob/master/docs/F-Business-Continuity-and-Disaster-Recovery.md"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4.xml"/><Relationship Id="rId1" Type="http://schemas.openxmlformats.org/officeDocument/2006/relationships/tags" Target="../tags/tag27.xml"/><Relationship Id="rId4" Type="http://schemas.openxmlformats.org/officeDocument/2006/relationships/hyperlink" Target="https://github.com/Azure/CET-NorthStar/blob/master/docs/G-Security-Governance-and-Compliance.md"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4.xml"/><Relationship Id="rId1" Type="http://schemas.openxmlformats.org/officeDocument/2006/relationships/tags" Target="../tags/tag28.xml"/><Relationship Id="rId4" Type="http://schemas.openxmlformats.org/officeDocument/2006/relationships/hyperlink" Target="https://github.com/Azure/CET-NorthStar/blob/master/docs/G-Security-Governance-and-Compliance.md"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4.xml"/><Relationship Id="rId1" Type="http://schemas.openxmlformats.org/officeDocument/2006/relationships/tags" Target="../tags/tag29.xml"/><Relationship Id="rId4" Type="http://schemas.openxmlformats.org/officeDocument/2006/relationships/hyperlink" Target="https://github.com/Azure/CET-NorthStar/blob/master/docs/G-Security-Governance-and-Compliance.md"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4.xml"/><Relationship Id="rId1" Type="http://schemas.openxmlformats.org/officeDocument/2006/relationships/tags" Target="../tags/tag30.xml"/><Relationship Id="rId4" Type="http://schemas.openxmlformats.org/officeDocument/2006/relationships/hyperlink" Target="https://github.com/Azure/CET-NorthStar/blob/master/docs/G-Security-Governance-and-Compliance.md"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4.xml"/><Relationship Id="rId1" Type="http://schemas.openxmlformats.org/officeDocument/2006/relationships/tags" Target="../tags/tag31.xml"/><Relationship Id="rId4" Type="http://schemas.openxmlformats.org/officeDocument/2006/relationships/hyperlink" Target="https://github.com/Azure/CET-NorthStar/blob/master/docs/H-Platform-Automation-and-DevOps.md"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4.xml"/><Relationship Id="rId1" Type="http://schemas.openxmlformats.org/officeDocument/2006/relationships/tags" Target="../tags/tag32.xml"/><Relationship Id="rId4" Type="http://schemas.openxmlformats.org/officeDocument/2006/relationships/hyperlink" Target="https://github.com/Azure/CET-NorthStar/blob/master/docs/H-Platform-Automation-and-DevOps.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hyperlink" Target="https://github.com/Azure/CET-NorthStar/blob/master/docs/A-Enterprise-Enrollment-and-Azure-AD-Tenants.m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tags" Target="../tags/tag8.xml"/><Relationship Id="rId5" Type="http://schemas.openxmlformats.org/officeDocument/2006/relationships/hyperlink" Target="https://docs.microsoft.com/en-us/azure/cloud-adoption-framework/ready/enterprise-scale/identity-and-access-management" TargetMode="External"/><Relationship Id="rId4" Type="http://schemas.openxmlformats.org/officeDocument/2006/relationships/hyperlink" Target="https://github.com/Azure/CET-NorthStar/blob/master/docs/B-Identity-and-Access-Management.md"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9.xml"/><Relationship Id="rId4" Type="http://schemas.openxmlformats.org/officeDocument/2006/relationships/hyperlink" Target="https://github.com/Azure/CET-NorthStar/blob/master/docs/B-Identity-and-Access-Management.md"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5.xml"/><Relationship Id="rId7" Type="http://schemas.openxmlformats.org/officeDocument/2006/relationships/image" Target="../media/image46.svg"/><Relationship Id="rId2" Type="http://schemas.openxmlformats.org/officeDocument/2006/relationships/slideLayout" Target="../slideLayouts/slideLayout24.xml"/><Relationship Id="rId1" Type="http://schemas.openxmlformats.org/officeDocument/2006/relationships/tags" Target="../tags/tag10.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hyperlink" Target="https://github.com/Azure/CET-NorthStar/blob/master/docs/C-Management-Group-and-Subscription-Organization.md"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11.xml"/><Relationship Id="rId4" Type="http://schemas.openxmlformats.org/officeDocument/2006/relationships/hyperlink" Target="https://github.com/Azure/CET-NorthStar/blob/master/docs/C-Management-Group-and-Subscription-Organization.md"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12.xml"/><Relationship Id="rId4" Type="http://schemas.openxmlformats.org/officeDocument/2006/relationships/hyperlink" Target="https://github.com/Azure/CET-NorthStar/blob/master/docs/C-Management-Group-and-Subscription-Organization.md"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xml"/><Relationship Id="rId1" Type="http://schemas.openxmlformats.org/officeDocument/2006/relationships/tags" Target="../tags/tag13.xml"/><Relationship Id="rId4" Type="http://schemas.openxmlformats.org/officeDocument/2006/relationships/hyperlink" Target="https://github.com/Azure/CET-NorthStar/blob/master/docs/C-Management-Group-and-Subscription-Organization.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7F8D-0703-431C-BAD0-3CFB194F573E}"/>
              </a:ext>
            </a:extLst>
          </p:cNvPr>
          <p:cNvSpPr>
            <a:spLocks noGrp="1"/>
          </p:cNvSpPr>
          <p:nvPr>
            <p:ph type="title"/>
          </p:nvPr>
        </p:nvSpPr>
        <p:spPr>
          <a:xfrm>
            <a:off x="584200" y="2166283"/>
            <a:ext cx="10398726" cy="2215991"/>
          </a:xfrm>
        </p:spPr>
        <p:txBody>
          <a:bodyPr/>
          <a:lstStyle/>
          <a:p>
            <a:r>
              <a:rPr lang="en-US">
                <a:latin typeface="Arial"/>
                <a:cs typeface="Arial"/>
              </a:rPr>
              <a:t>Cloud Adoption Framework</a:t>
            </a:r>
            <a:br>
              <a:rPr lang="en-US">
                <a:latin typeface="Arial"/>
                <a:cs typeface="Arial"/>
              </a:rPr>
            </a:br>
            <a:r>
              <a:rPr lang="en-US">
                <a:latin typeface="Arial"/>
                <a:cs typeface="Arial"/>
              </a:rPr>
              <a:t>Enterprise Scale Landing Zone Design</a:t>
            </a: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r>
              <a:rPr lang="en-US">
                <a:latin typeface="Arial"/>
                <a:cs typeface="Arial"/>
              </a:rPr>
              <a:t>Delivery Report</a:t>
            </a:r>
          </a:p>
        </p:txBody>
      </p:sp>
      <p:sp>
        <p:nvSpPr>
          <p:cNvPr id="6" name="Text Placeholder 5">
            <a:extLst>
              <a:ext uri="{FF2B5EF4-FFF2-40B4-BE49-F238E27FC236}">
                <a16:creationId xmlns:a16="http://schemas.microsoft.com/office/drawing/2014/main" id="{787188F3-6DAA-49F4-BB81-956AC22F58B0}"/>
              </a:ext>
            </a:extLst>
          </p:cNvPr>
          <p:cNvSpPr>
            <a:spLocks noGrp="1"/>
          </p:cNvSpPr>
          <p:nvPr>
            <p:ph type="body" sz="quarter" idx="12"/>
          </p:nvPr>
        </p:nvSpPr>
        <p:spPr>
          <a:xfrm>
            <a:off x="584200" y="5516761"/>
            <a:ext cx="9144000" cy="338554"/>
          </a:xfrm>
        </p:spPr>
        <p:txBody>
          <a:bodyPr/>
          <a:lstStyle/>
          <a:p>
            <a:r>
              <a:rPr lang="en-GB" dirty="0" err="1"/>
              <a:t>Firstname</a:t>
            </a:r>
            <a:r>
              <a:rPr lang="en-GB" dirty="0"/>
              <a:t> </a:t>
            </a:r>
            <a:r>
              <a:rPr lang="en-GB" dirty="0" err="1"/>
              <a:t>Lastname</a:t>
            </a:r>
            <a:r>
              <a:rPr lang="en-GB" dirty="0"/>
              <a:t>, (Senior) CSA</a:t>
            </a:r>
          </a:p>
        </p:txBody>
      </p:sp>
    </p:spTree>
    <p:extLst>
      <p:ext uri="{BB962C8B-B14F-4D97-AF65-F5344CB8AC3E}">
        <p14:creationId xmlns:p14="http://schemas.microsoft.com/office/powerpoint/2010/main" val="166719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D. Network Topology and Connectivity</a:t>
            </a:r>
            <a:r>
              <a:rPr kumimoji="0" lang="en-GB" sz="1800" b="0" i="0" u="none" strike="noStrike" kern="1200" cap="none" spc="0" normalizeH="0" baseline="0" noProof="0">
                <a:ln>
                  <a:noFill/>
                </a:ln>
                <a:solidFill>
                  <a:schemeClr val="tx1"/>
                </a:solidFill>
                <a:effectLst/>
                <a:uLnTx/>
                <a:uFillTx/>
                <a:latin typeface="+mn-lt"/>
                <a:ea typeface="+mn-ea"/>
                <a:cs typeface="+mn-cs"/>
              </a:rPr>
              <a:t> - Planning for IP Addressing</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3819103789"/>
              </p:ext>
            </p:extLst>
          </p:nvPr>
        </p:nvGraphicFramePr>
        <p:xfrm>
          <a:off x="168966" y="567208"/>
          <a:ext cx="6312516" cy="5935718"/>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624638">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1. Planning for IP Addressing</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31108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kern="1200">
                          <a:solidFill>
                            <a:schemeClr val="tx1"/>
                          </a:solidFill>
                          <a:latin typeface="+mn-lt"/>
                        </a:rPr>
                        <a:t>Plan for non-overlapping IP address spaces across Azure regions and on-premises locations well in advance.</a:t>
                      </a:r>
                    </a:p>
                    <a:p>
                      <a:pPr marL="228600" indent="-228600">
                        <a:spcBef>
                          <a:spcPts val="600"/>
                        </a:spcBef>
                        <a:spcAft>
                          <a:spcPts val="600"/>
                        </a:spcAft>
                        <a:buFont typeface="+mj-lt"/>
                        <a:buAutoNum type="arabicPeriod"/>
                      </a:pPr>
                      <a:r>
                        <a:rPr lang="en-GB" sz="1100" kern="1200">
                          <a:solidFill>
                            <a:schemeClr val="tx1"/>
                          </a:solidFill>
                          <a:latin typeface="+mn-lt"/>
                        </a:rPr>
                        <a:t>Use IP addresses from the address allocation for private internets (RFC 1918).</a:t>
                      </a:r>
                    </a:p>
                    <a:p>
                      <a:pPr marL="228600" indent="-228600">
                        <a:spcBef>
                          <a:spcPts val="600"/>
                        </a:spcBef>
                        <a:spcAft>
                          <a:spcPts val="600"/>
                        </a:spcAft>
                        <a:buFont typeface="+mj-lt"/>
                        <a:buAutoNum type="arabicPeriod"/>
                      </a:pPr>
                      <a:r>
                        <a:rPr lang="en-GB" sz="1100" kern="1200">
                          <a:solidFill>
                            <a:schemeClr val="tx1"/>
                          </a:solidFill>
                          <a:latin typeface="+mn-lt"/>
                        </a:rPr>
                        <a:t>For environments with limited private IP addresses (RFC 1918) availability, consider using IPv6.</a:t>
                      </a:r>
                    </a:p>
                    <a:p>
                      <a:pPr marL="228600" indent="-228600">
                        <a:spcBef>
                          <a:spcPts val="600"/>
                        </a:spcBef>
                        <a:spcAft>
                          <a:spcPts val="600"/>
                        </a:spcAft>
                        <a:buFont typeface="+mj-lt"/>
                        <a:buAutoNum type="arabicPeriod"/>
                      </a:pPr>
                      <a:r>
                        <a:rPr lang="en-GB" sz="1100" kern="1200">
                          <a:solidFill>
                            <a:schemeClr val="tx1"/>
                          </a:solidFill>
                          <a:latin typeface="+mn-lt"/>
                        </a:rPr>
                        <a:t>Do not create unnecessarily large Virtual Networks (for example: /16) to ensure there is no unnecessary wastage of IP address space.</a:t>
                      </a:r>
                    </a:p>
                    <a:p>
                      <a:pPr marL="228600" indent="-228600">
                        <a:spcBef>
                          <a:spcPts val="600"/>
                        </a:spcBef>
                        <a:spcAft>
                          <a:spcPts val="600"/>
                        </a:spcAft>
                        <a:buFont typeface="+mj-lt"/>
                        <a:buAutoNum type="arabicPeriod"/>
                      </a:pPr>
                      <a:r>
                        <a:rPr lang="en-GB" sz="1100" kern="1200">
                          <a:solidFill>
                            <a:schemeClr val="tx1"/>
                          </a:solidFill>
                          <a:latin typeface="+mn-lt"/>
                        </a:rPr>
                        <a:t>Do not create Virtual Networks without planning the required address space in advance, since adding address space will cause an outage once a Virtual Network is connected via Virtual Network Peering.</a:t>
                      </a:r>
                    </a:p>
                    <a:p>
                      <a:pPr marL="228600" indent="-228600">
                        <a:spcBef>
                          <a:spcPts val="600"/>
                        </a:spcBef>
                        <a:spcAft>
                          <a:spcPts val="600"/>
                        </a:spcAft>
                        <a:buFont typeface="+mj-lt"/>
                        <a:buAutoNum type="arabicPeriod"/>
                      </a:pPr>
                      <a:r>
                        <a:rPr lang="en-GB" sz="1100" kern="1200">
                          <a:solidFill>
                            <a:schemeClr val="tx1"/>
                          </a:solidFill>
                          <a:latin typeface="+mn-lt"/>
                        </a:rPr>
                        <a:t>Do not use public IP addresses for Virtual Networks, especially if the public IP addresses do not belong to the customer.</a:t>
                      </a:r>
                      <a:endParaRPr lang="en-US" sz="1100" kern="1200">
                        <a:solidFill>
                          <a:schemeClr val="tx1"/>
                        </a:solidFill>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5" name="Group 2059">
            <a:extLst>
              <a:ext uri="{FF2B5EF4-FFF2-40B4-BE49-F238E27FC236}">
                <a16:creationId xmlns:a16="http://schemas.microsoft.com/office/drawing/2014/main" id="{11FF94E4-9C85-4A51-91B9-51474C47C224}"/>
              </a:ext>
            </a:extLst>
          </p:cNvPr>
          <p:cNvGraphicFramePr>
            <a:graphicFrameLocks noGrp="1"/>
          </p:cNvGraphicFramePr>
          <p:nvPr>
            <p:extLst>
              <p:ext uri="{D42A27DB-BD31-4B8C-83A1-F6EECF244321}">
                <p14:modId xmlns:p14="http://schemas.microsoft.com/office/powerpoint/2010/main" val="621336554"/>
              </p:ext>
            </p:extLst>
          </p:nvPr>
        </p:nvGraphicFramePr>
        <p:xfrm>
          <a:off x="6807200" y="567207"/>
          <a:ext cx="5176849" cy="5954622"/>
        </p:xfrm>
        <a:graphic>
          <a:graphicData uri="http://schemas.openxmlformats.org/drawingml/2006/table">
            <a:tbl>
              <a:tblPr firstRow="1" bandRow="1">
                <a:tableStyleId>{1FECB4D8-DB02-4DC6-A0A2-4F2EBAE1DC90}</a:tableStyleId>
              </a:tblPr>
              <a:tblGrid>
                <a:gridCol w="508000">
                  <a:extLst>
                    <a:ext uri="{9D8B030D-6E8A-4147-A177-3AD203B41FA5}">
                      <a16:colId xmlns:a16="http://schemas.microsoft.com/office/drawing/2014/main" val="1122174089"/>
                    </a:ext>
                  </a:extLst>
                </a:gridCol>
                <a:gridCol w="1415378">
                  <a:extLst>
                    <a:ext uri="{9D8B030D-6E8A-4147-A177-3AD203B41FA5}">
                      <a16:colId xmlns:a16="http://schemas.microsoft.com/office/drawing/2014/main" val="2700619767"/>
                    </a:ext>
                  </a:extLst>
                </a:gridCol>
                <a:gridCol w="2654598">
                  <a:extLst>
                    <a:ext uri="{9D8B030D-6E8A-4147-A177-3AD203B41FA5}">
                      <a16:colId xmlns:a16="http://schemas.microsoft.com/office/drawing/2014/main" val="2959152633"/>
                    </a:ext>
                  </a:extLst>
                </a:gridCol>
                <a:gridCol w="598873">
                  <a:extLst>
                    <a:ext uri="{9D8B030D-6E8A-4147-A177-3AD203B41FA5}">
                      <a16:colId xmlns:a16="http://schemas.microsoft.com/office/drawing/2014/main" val="3807246700"/>
                    </a:ext>
                  </a:extLst>
                </a:gridCol>
              </a:tblGrid>
              <a:tr h="220926">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10532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D01.01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VNET CIDR range for each Azure region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p>
                    <a:p>
                      <a:pPr algn="l" rtl="0" fontAlgn="base"/>
                      <a:r>
                        <a:rPr lang="en-GB" sz="1100" b="0" i="0">
                          <a:solidFill>
                            <a:srgbClr val="000000"/>
                          </a:solidFill>
                          <a:effectLst/>
                          <a:latin typeface="Calibri" panose="020F0502020204030204" pitchFamily="34" charset="0"/>
                        </a:rPr>
                        <a:t>(examples)</a:t>
                      </a:r>
                      <a:endParaRPr lang="en-US" sz="1100" b="0" i="0">
                        <a:solidFill>
                          <a:srgbClr val="000000"/>
                        </a:solidFill>
                        <a:effectLst/>
                        <a:latin typeface="Segoe UI" panose="020B0502040204020203" pitchFamily="34" charset="0"/>
                      </a:endParaRPr>
                    </a:p>
                    <a:p>
                      <a:pPr algn="l" rtl="0" fontAlgn="base"/>
                      <a:r>
                        <a:rPr lang="en-GB" sz="1100" b="0" i="0">
                          <a:solidFill>
                            <a:srgbClr val="000000"/>
                          </a:solidFill>
                          <a:effectLst/>
                          <a:latin typeface="Calibri" panose="020F0502020204030204" pitchFamily="34" charset="0"/>
                        </a:rPr>
                        <a:t>North Europe: 10.1.0.0/16</a:t>
                      </a:r>
                      <a:r>
                        <a:rPr lang="en-US" sz="1100" b="0" i="0">
                          <a:solidFill>
                            <a:srgbClr val="000000"/>
                          </a:solidFill>
                          <a:effectLst/>
                          <a:latin typeface="Calibri" panose="020F0502020204030204" pitchFamily="34" charset="0"/>
                        </a:rPr>
                        <a:t>​</a:t>
                      </a:r>
                      <a:endParaRPr lang="en-US" sz="1100" b="0" i="0">
                        <a:solidFill>
                          <a:srgbClr val="000000"/>
                        </a:solidFill>
                        <a:effectLst/>
                        <a:latin typeface="Segoe UI" panose="020B0502040204020203" pitchFamily="34" charset="0"/>
                      </a:endParaRPr>
                    </a:p>
                    <a:p>
                      <a:pPr algn="l" rtl="0" fontAlgn="base"/>
                      <a:r>
                        <a:rPr lang="en-GB" sz="1100" b="0" i="0">
                          <a:solidFill>
                            <a:srgbClr val="000000"/>
                          </a:solidFill>
                          <a:effectLst/>
                          <a:latin typeface="Calibri" panose="020F0502020204030204" pitchFamily="34" charset="0"/>
                        </a:rPr>
                        <a:t>West Europe: 10.2.0.0/16</a:t>
                      </a:r>
                      <a:r>
                        <a:rPr lang="en-US" sz="1100" b="0" i="0">
                          <a:solidFill>
                            <a:srgbClr val="000000"/>
                          </a:solidFill>
                          <a:effectLst/>
                          <a:latin typeface="Calibri" panose="020F0502020204030204" pitchFamily="34" charset="0"/>
                        </a:rPr>
                        <a:t>​</a:t>
                      </a:r>
                      <a:endParaRPr lang="en-US" sz="1100" b="0" i="0">
                        <a:solidFill>
                          <a:srgbClr val="000000"/>
                        </a:solidFill>
                        <a:effectLst/>
                        <a:latin typeface="Segoe UI" panose="020B0502040204020203" pitchFamily="34" charset="0"/>
                      </a:endParaRPr>
                    </a:p>
                    <a:p>
                      <a:pPr algn="l" rtl="0" fontAlgn="base"/>
                      <a:r>
                        <a:rPr lang="en-GB" sz="1100" b="0" i="0">
                          <a:solidFill>
                            <a:srgbClr val="000000"/>
                          </a:solidFill>
                          <a:effectLst/>
                          <a:latin typeface="Calibri" panose="020F0502020204030204" pitchFamily="34" charset="0"/>
                        </a:rPr>
                        <a:t>North Central US: 10.3.0.0/16</a:t>
                      </a:r>
                      <a:r>
                        <a:rPr lang="en-US" sz="1100" b="0" i="0">
                          <a:solidFill>
                            <a:srgbClr val="000000"/>
                          </a:solidFill>
                          <a:effectLst/>
                          <a:latin typeface="Calibri" panose="020F0502020204030204" pitchFamily="34" charset="0"/>
                        </a:rPr>
                        <a:t>​</a:t>
                      </a:r>
                      <a:endParaRPr lang="en-US" sz="1100" b="0" i="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138612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D01.02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Azure VNET sizing</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p>
                    <a:p>
                      <a:pPr algn="l"/>
                      <a:r>
                        <a:rPr lang="en-US" sz="1100" b="0" i="0" u="none" strike="noStrike" kern="1200" cap="none" normalizeH="0" baseline="0">
                          <a:ln>
                            <a:noFill/>
                          </a:ln>
                          <a:solidFill>
                            <a:schemeClr val="tx1"/>
                          </a:solidFill>
                          <a:effectLst/>
                          <a:latin typeface="Calibri"/>
                          <a:ea typeface="+mn-ea"/>
                          <a:cs typeface="Segoe UI"/>
                        </a:rPr>
                        <a:t>(examples)</a:t>
                      </a:r>
                    </a:p>
                    <a:p>
                      <a:pPr algn="l" rtl="0" fontAlgn="base"/>
                      <a:r>
                        <a:rPr lang="en-US" sz="1100" b="0" i="0">
                          <a:solidFill>
                            <a:srgbClr val="000000"/>
                          </a:solidFill>
                          <a:effectLst/>
                          <a:latin typeface="Calibri" panose="020F0502020204030204" pitchFamily="34" charset="0"/>
                        </a:rPr>
                        <a:t>XS: /28 (available IPs: 6)​</a:t>
                      </a:r>
                      <a:endParaRPr lang="en-US" sz="1100" b="0" i="0">
                        <a:solidFill>
                          <a:srgbClr val="000000"/>
                        </a:solidFill>
                        <a:effectLst/>
                        <a:latin typeface="Segoe UI" panose="020B0502040204020203" pitchFamily="34" charset="0"/>
                      </a:endParaRPr>
                    </a:p>
                    <a:p>
                      <a:pPr algn="l" rtl="0" fontAlgn="base"/>
                      <a:r>
                        <a:rPr lang="en-US" sz="1100" b="0" i="0">
                          <a:solidFill>
                            <a:srgbClr val="000000"/>
                          </a:solidFill>
                          <a:effectLst/>
                          <a:latin typeface="Calibri" panose="020F0502020204030204" pitchFamily="34" charset="0"/>
                        </a:rPr>
                        <a:t>S: /27 (available IPs: 22)​</a:t>
                      </a:r>
                      <a:endParaRPr lang="en-US" sz="1100" b="0" i="0">
                        <a:solidFill>
                          <a:srgbClr val="000000"/>
                        </a:solidFill>
                        <a:effectLst/>
                        <a:latin typeface="Segoe UI" panose="020B0502040204020203" pitchFamily="34" charset="0"/>
                      </a:endParaRPr>
                    </a:p>
                    <a:p>
                      <a:pPr algn="l" rtl="0" fontAlgn="base"/>
                      <a:r>
                        <a:rPr lang="en-US" sz="1100" b="0" i="0">
                          <a:solidFill>
                            <a:srgbClr val="000000"/>
                          </a:solidFill>
                          <a:effectLst/>
                          <a:latin typeface="Calibri" panose="020F0502020204030204" pitchFamily="34" charset="0"/>
                        </a:rPr>
                        <a:t>M: /26 (available IPs: 54)​</a:t>
                      </a:r>
                      <a:endParaRPr lang="en-US" sz="1100" b="0" i="0">
                        <a:solidFill>
                          <a:srgbClr val="000000"/>
                        </a:solidFill>
                        <a:effectLst/>
                        <a:latin typeface="Segoe UI" panose="020B0502040204020203" pitchFamily="34" charset="0"/>
                      </a:endParaRPr>
                    </a:p>
                    <a:p>
                      <a:pPr algn="l" rtl="0" fontAlgn="base"/>
                      <a:r>
                        <a:rPr lang="en-US" sz="1100" b="0" i="0">
                          <a:solidFill>
                            <a:srgbClr val="000000"/>
                          </a:solidFill>
                          <a:effectLst/>
                          <a:latin typeface="Calibri" panose="020F0502020204030204" pitchFamily="34" charset="0"/>
                        </a:rPr>
                        <a:t>L: /25 (available IPs: 118)​</a:t>
                      </a:r>
                      <a:endParaRPr lang="en-US" sz="1100" b="0" i="0">
                        <a:solidFill>
                          <a:srgbClr val="000000"/>
                        </a:solidFill>
                        <a:effectLst/>
                        <a:latin typeface="Segoe UI" panose="020B0502040204020203" pitchFamily="34" charset="0"/>
                      </a:endParaRPr>
                    </a:p>
                    <a:p>
                      <a:pPr algn="l" rtl="0" fontAlgn="base"/>
                      <a:r>
                        <a:rPr lang="en-US" sz="1100" b="0" i="0">
                          <a:solidFill>
                            <a:srgbClr val="000000"/>
                          </a:solidFill>
                          <a:effectLst/>
                          <a:latin typeface="Calibri" panose="020F0502020204030204" pitchFamily="34" charset="0"/>
                        </a:rPr>
                        <a:t>XL: /24 (available IPs: 246)</a:t>
                      </a:r>
                      <a:endParaRPr lang="en-US" sz="1100" b="0" i="0">
                        <a:solidFill>
                          <a:srgbClr val="000000"/>
                        </a:solidFill>
                        <a:effectLst/>
                        <a:latin typeface="Segoe UI" panose="020B0502040204020203" pitchFamily="34" charset="0"/>
                      </a:endParaRP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4805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4805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6249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4805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1208915">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D01.00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22705413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11016042"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D. Network Topology and Connectivity</a:t>
            </a:r>
            <a:r>
              <a:rPr kumimoji="0" lang="en-US" sz="1800" b="0" i="0" u="none" strike="noStrike" kern="1200" cap="none" spc="0" normalizeH="0" baseline="0" noProof="0">
                <a:ln>
                  <a:noFill/>
                </a:ln>
                <a:solidFill>
                  <a:schemeClr val="tx1"/>
                </a:solidFill>
                <a:effectLst/>
                <a:uLnTx/>
                <a:uFillTx/>
                <a:latin typeface="+mn-lt"/>
                <a:ea typeface="+mn-ea"/>
                <a:cs typeface="+mn-cs"/>
              </a:rPr>
              <a:t> - DNS and name resolution for on-premises and Azure resources</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1721659145"/>
              </p:ext>
            </p:extLst>
          </p:nvPr>
        </p:nvGraphicFramePr>
        <p:xfrm>
          <a:off x="168966" y="567209"/>
          <a:ext cx="6312516" cy="5712293"/>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410759">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2. DNS and name resolution for on-premises and Azure resources</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4"/>
                  </a:ext>
                </a:extLst>
              </a:tr>
              <a:tr h="5301534">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a:latin typeface="+mn-lt"/>
                        </a:rPr>
                        <a:t>For environments where name resolution in Azure is all that is required, use Azure Private DNS for resolution by creating a delegated zone for name resolution (example azure.contoso.com).</a:t>
                      </a:r>
                    </a:p>
                    <a:p>
                      <a:pPr marL="228600" indent="-228600">
                        <a:spcBef>
                          <a:spcPts val="600"/>
                        </a:spcBef>
                        <a:spcAft>
                          <a:spcPts val="600"/>
                        </a:spcAft>
                        <a:buFont typeface="+mj-lt"/>
                        <a:buAutoNum type="arabicPeriod"/>
                      </a:pPr>
                      <a:r>
                        <a:rPr lang="en-GB" sz="1100">
                          <a:latin typeface="+mn-lt"/>
                        </a:rPr>
                        <a:t>For environments where name resolution across Azure and on-premises is required, use existing DNS infrastructure (for example, Active Directory integrated DNS) deployed onto at least two Azure VMs and configure DNS settings in Virtual Networks to use those DNS servers.</a:t>
                      </a:r>
                    </a:p>
                    <a:p>
                      <a:pPr marL="228600" indent="-228600">
                        <a:spcBef>
                          <a:spcPts val="600"/>
                        </a:spcBef>
                        <a:spcAft>
                          <a:spcPts val="600"/>
                        </a:spcAft>
                        <a:buFont typeface="+mj-lt"/>
                        <a:buAutoNum type="arabicPeriod"/>
                      </a:pPr>
                      <a:r>
                        <a:rPr lang="en-GB" sz="1100">
                          <a:latin typeface="+mn-lt"/>
                        </a:rPr>
                        <a:t>Azure Private DNS can still be used where the Azure Private DNS Zone is linked to the VNets and DNS servers are used as hybrid resolvers with conditional forwarding to on-premises DNS names (such as onprem.contoso.com) leveraging on-premises DNS servers.</a:t>
                      </a:r>
                    </a:p>
                    <a:p>
                      <a:pPr marL="228600" indent="-228600">
                        <a:spcBef>
                          <a:spcPts val="600"/>
                        </a:spcBef>
                        <a:spcAft>
                          <a:spcPts val="600"/>
                        </a:spcAft>
                        <a:buFont typeface="+mj-lt"/>
                        <a:buAutoNum type="arabicPeriod"/>
                      </a:pPr>
                      <a:r>
                        <a:rPr lang="en-GB" sz="1100">
                          <a:latin typeface="+mn-lt"/>
                        </a:rPr>
                        <a:t>On-premises servers can be configured with conditional forwarders to resolver VMs in Azure for the Azure Private DNS zone (for example, azure.contoso.com).</a:t>
                      </a:r>
                    </a:p>
                    <a:p>
                      <a:pPr marL="228600" indent="-228600">
                        <a:spcBef>
                          <a:spcPts val="600"/>
                        </a:spcBef>
                        <a:spcAft>
                          <a:spcPts val="600"/>
                        </a:spcAft>
                        <a:buFont typeface="+mj-lt"/>
                        <a:buAutoNum type="arabicPeriod"/>
                      </a:pPr>
                      <a:r>
                        <a:rPr lang="en-GB" sz="1100">
                          <a:latin typeface="+mn-lt"/>
                        </a:rPr>
                        <a:t>Special workloads that require and/or deploy their own DNS (i.e., OpenShift) should use their preferred DNS solution.</a:t>
                      </a:r>
                    </a:p>
                    <a:p>
                      <a:pPr marL="228600" indent="-228600">
                        <a:spcBef>
                          <a:spcPts val="600"/>
                        </a:spcBef>
                        <a:spcAft>
                          <a:spcPts val="600"/>
                        </a:spcAft>
                        <a:buFont typeface="+mj-lt"/>
                        <a:buAutoNum type="arabicPeriod"/>
                      </a:pPr>
                      <a:r>
                        <a:rPr lang="en-GB" sz="1100">
                          <a:latin typeface="+mn-lt"/>
                        </a:rPr>
                        <a:t>Auto-registration should be enabled for Azure DNS to automatically manage the life cycle of the DNS records for the Virtual Machines deployed within a Virtual Network.</a:t>
                      </a:r>
                    </a:p>
                    <a:p>
                      <a:pPr marL="228600" indent="-228600">
                        <a:spcBef>
                          <a:spcPts val="600"/>
                        </a:spcBef>
                        <a:spcAft>
                          <a:spcPts val="600"/>
                        </a:spcAft>
                        <a:buFont typeface="+mj-lt"/>
                        <a:buAutoNum type="arabicPeriod"/>
                      </a:pPr>
                      <a:r>
                        <a:rPr lang="en-GB" sz="1100">
                          <a:latin typeface="+mn-lt"/>
                        </a:rPr>
                        <a:t>Use Virtual Machines as a resolver for cross-premises DNS resolution with Private DNS.</a:t>
                      </a:r>
                    </a:p>
                    <a:p>
                      <a:pPr marL="228600" indent="-228600">
                        <a:spcBef>
                          <a:spcPts val="600"/>
                        </a:spcBef>
                        <a:spcAft>
                          <a:spcPts val="600"/>
                        </a:spcAft>
                        <a:buFont typeface="+mj-lt"/>
                        <a:buAutoNum type="arabicPeriod"/>
                      </a:pPr>
                      <a:r>
                        <a:rPr lang="en-GB" sz="1100">
                          <a:latin typeface="+mn-lt"/>
                        </a:rPr>
                        <a:t>Create the Azure Private DNS zone within a global "Connectivity" subscription.</a:t>
                      </a:r>
                      <a:endParaRPr lang="en-US" sz="1100">
                        <a:latin typeface="+mn-lt"/>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5"/>
                  </a:ext>
                </a:extLst>
              </a:tr>
            </a:tbl>
          </a:graphicData>
        </a:graphic>
      </p:graphicFrame>
      <p:graphicFrame>
        <p:nvGraphicFramePr>
          <p:cNvPr id="5" name="Group 2059">
            <a:extLst>
              <a:ext uri="{FF2B5EF4-FFF2-40B4-BE49-F238E27FC236}">
                <a16:creationId xmlns:a16="http://schemas.microsoft.com/office/drawing/2014/main" id="{43D035B0-B18A-4193-A3F0-12B5115A454E}"/>
              </a:ext>
            </a:extLst>
          </p:cNvPr>
          <p:cNvGraphicFramePr>
            <a:graphicFrameLocks noGrp="1"/>
          </p:cNvGraphicFramePr>
          <p:nvPr>
            <p:extLst>
              <p:ext uri="{D42A27DB-BD31-4B8C-83A1-F6EECF244321}">
                <p14:modId xmlns:p14="http://schemas.microsoft.com/office/powerpoint/2010/main" val="4002778245"/>
              </p:ext>
            </p:extLst>
          </p:nvPr>
        </p:nvGraphicFramePr>
        <p:xfrm>
          <a:off x="6807200" y="567207"/>
          <a:ext cx="5176849" cy="5720723"/>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63710919"/>
                    </a:ext>
                  </a:extLst>
                </a:gridCol>
                <a:gridCol w="1424343">
                  <a:extLst>
                    <a:ext uri="{9D8B030D-6E8A-4147-A177-3AD203B41FA5}">
                      <a16:colId xmlns:a16="http://schemas.microsoft.com/office/drawing/2014/main" val="2700619767"/>
                    </a:ext>
                  </a:extLst>
                </a:gridCol>
                <a:gridCol w="2663563">
                  <a:extLst>
                    <a:ext uri="{9D8B030D-6E8A-4147-A177-3AD203B41FA5}">
                      <a16:colId xmlns:a16="http://schemas.microsoft.com/office/drawing/2014/main" val="2959152633"/>
                    </a:ext>
                  </a:extLst>
                </a:gridCol>
                <a:gridCol w="589908">
                  <a:extLst>
                    <a:ext uri="{9D8B030D-6E8A-4147-A177-3AD203B41FA5}">
                      <a16:colId xmlns:a16="http://schemas.microsoft.com/office/drawing/2014/main" val="3807246700"/>
                    </a:ext>
                  </a:extLst>
                </a:gridCol>
              </a:tblGrid>
              <a:tr h="214064">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1013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D02.01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Azure Private DNS Zones Name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p>
                    <a:p>
                      <a:pPr algn="l" rtl="0" fontAlgn="base"/>
                      <a:r>
                        <a:rPr lang="en-GB" sz="1100" b="0" i="0">
                          <a:solidFill>
                            <a:srgbClr val="000000"/>
                          </a:solidFill>
                          <a:effectLst/>
                          <a:latin typeface="Calibri" panose="020F0502020204030204" pitchFamily="34" charset="0"/>
                        </a:rPr>
                        <a:t>(examples)</a:t>
                      </a:r>
                      <a:endParaRPr lang="en-US" sz="1100" b="0" i="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Calibri"/>
                          <a:cs typeface="Segoe UI"/>
                        </a:rPr>
                        <a:t>privatelink.blob.core.windows.net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Calibri"/>
                          <a:cs typeface="Segoe UI"/>
                        </a:rPr>
                        <a:t>privatelink.database.windows.net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13335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D02.02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Hybrid DNS Resolver</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Use DNS servers as hybrid resolvers with conditional forwarding to on-premises DNS zones, such as: onprem.contoso.com</a:t>
                      </a:r>
                      <a:endParaRPr lang="en-US" sz="1100" b="1" u="none" strike="noStrike" kern="1200" cap="none" normalizeH="0" baseline="0">
                        <a:ln>
                          <a:noFill/>
                        </a:ln>
                        <a:solidFill>
                          <a:schemeClr val="tx1"/>
                        </a:solidFill>
                        <a:effectLst/>
                        <a:latin typeface="Calibri"/>
                      </a:endParaRP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4623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4623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60126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4623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1163103">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D02.00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37447930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8353184"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D. Network Topology and Connectivity - </a:t>
            </a:r>
            <a:r>
              <a:rPr kumimoji="0" lang="en-US" sz="1800" b="0" i="0" u="none" strike="noStrike" kern="1200" cap="none" spc="0" normalizeH="0" baseline="0" noProof="0">
                <a:ln>
                  <a:noFill/>
                </a:ln>
                <a:solidFill>
                  <a:schemeClr val="tx1"/>
                </a:solidFill>
                <a:effectLst/>
                <a:uLnTx/>
                <a:uFillTx/>
                <a:latin typeface="+mn-lt"/>
                <a:ea typeface="+mn-ea"/>
                <a:cs typeface="+mn-cs"/>
              </a:rPr>
              <a:t>Azure Virtual WAN Based Networking Topology</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2158955335"/>
              </p:ext>
            </p:extLst>
          </p:nvPr>
        </p:nvGraphicFramePr>
        <p:xfrm>
          <a:off x="168966" y="567210"/>
          <a:ext cx="6312516" cy="6171214"/>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392231">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100" b="1" kern="1200">
                          <a:solidFill>
                            <a:schemeClr val="tx1"/>
                          </a:solidFill>
                          <a:effectLst/>
                          <a:latin typeface="+mn-lt"/>
                        </a:rPr>
                        <a:t>3. Define an Azure Networking Topology</a:t>
                      </a:r>
                    </a:p>
                  </a:txBody>
                  <a:tcPr marL="91420" marR="91420" marT="27430" marB="27430" horzOverflow="overflow"/>
                </a:tc>
                <a:extLst>
                  <a:ext uri="{0D108BD9-81ED-4DB2-BD59-A6C34878D82A}">
                    <a16:rowId xmlns:a16="http://schemas.microsoft.com/office/drawing/2014/main" val="10000"/>
                  </a:ext>
                </a:extLst>
              </a:tr>
              <a:tr h="5778983">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100" kern="1200">
                          <a:solidFill>
                            <a:schemeClr val="tx1"/>
                          </a:solidFill>
                          <a:highlight>
                            <a:srgbClr val="00FF00"/>
                          </a:highlight>
                          <a:latin typeface="+mn-lt"/>
                        </a:rPr>
                        <a:t>A. Azure Virtual WAN Based Networking Topology</a:t>
                      </a:r>
                      <a:endParaRPr lang="en-US" sz="1100" kern="1200">
                        <a:solidFill>
                          <a:schemeClr val="tx1"/>
                        </a:solidFill>
                        <a:latin typeface="+mn-lt"/>
                        <a:ea typeface="+mn-ea"/>
                        <a:cs typeface="Segoe UI" panose="020B0502040204020203" pitchFamily="34" charset="0"/>
                      </a:endParaRPr>
                    </a:p>
                    <a:p>
                      <a:endParaRPr lang="en-US" sz="1100" kern="1200">
                        <a:solidFill>
                          <a:schemeClr val="tx1"/>
                        </a:solidFill>
                        <a:latin typeface="+mn-lt"/>
                        <a:ea typeface="+mn-ea"/>
                        <a:cs typeface="Segoe UI" panose="020B0502040204020203" pitchFamily="34" charset="0"/>
                      </a:endParaRPr>
                    </a:p>
                    <a:p>
                      <a:endParaRPr lang="en-US" sz="1100" kern="1200">
                        <a:solidFill>
                          <a:schemeClr val="tx1"/>
                        </a:solidFill>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pSp>
        <p:nvGrpSpPr>
          <p:cNvPr id="3" name="Group 2" descr="Example of resources in the connectivity subscription. resources are organized by resource groups, e.g. circuit contains all the ExpressRoute resources, DDoS contains the DDoS Standard, Virtual WAN contains firewall, virtual hub  etc.">
            <a:extLst>
              <a:ext uri="{FF2B5EF4-FFF2-40B4-BE49-F238E27FC236}">
                <a16:creationId xmlns:a16="http://schemas.microsoft.com/office/drawing/2014/main" id="{4ADA76E2-CF4A-4022-9B4D-F1B934F2C7A5}"/>
              </a:ext>
            </a:extLst>
          </p:cNvPr>
          <p:cNvGrpSpPr/>
          <p:nvPr/>
        </p:nvGrpSpPr>
        <p:grpSpPr>
          <a:xfrm>
            <a:off x="320842" y="1222789"/>
            <a:ext cx="4710137" cy="3011152"/>
            <a:chOff x="6971250" y="1222218"/>
            <a:chExt cx="4710137" cy="3011152"/>
          </a:xfrm>
        </p:grpSpPr>
        <p:pic>
          <p:nvPicPr>
            <p:cNvPr id="49" name="Picture 48">
              <a:extLst>
                <a:ext uri="{FF2B5EF4-FFF2-40B4-BE49-F238E27FC236}">
                  <a16:creationId xmlns:a16="http://schemas.microsoft.com/office/drawing/2014/main" id="{DEC949E7-C2CC-48B0-AB76-EBFED21BCB7A}"/>
                </a:ext>
              </a:extLst>
            </p:cNvPr>
            <p:cNvPicPr>
              <a:picLocks noChangeAspect="1"/>
            </p:cNvPicPr>
            <p:nvPr/>
          </p:nvPicPr>
          <p:blipFill>
            <a:blip r:embed="rId5"/>
            <a:stretch>
              <a:fillRect/>
            </a:stretch>
          </p:blipFill>
          <p:spPr>
            <a:xfrm>
              <a:off x="10169072" y="3123936"/>
              <a:ext cx="1276312" cy="944238"/>
            </a:xfrm>
            <a:prstGeom prst="rect">
              <a:avLst/>
            </a:prstGeom>
          </p:spPr>
        </p:pic>
        <p:pic>
          <p:nvPicPr>
            <p:cNvPr id="50" name="Picture 49">
              <a:extLst>
                <a:ext uri="{FF2B5EF4-FFF2-40B4-BE49-F238E27FC236}">
                  <a16:creationId xmlns:a16="http://schemas.microsoft.com/office/drawing/2014/main" id="{5CD51549-CF42-483E-A059-D57999E3FAC7}"/>
                </a:ext>
              </a:extLst>
            </p:cNvPr>
            <p:cNvPicPr>
              <a:picLocks noChangeAspect="1"/>
            </p:cNvPicPr>
            <p:nvPr/>
          </p:nvPicPr>
          <p:blipFill>
            <a:blip r:embed="rId5"/>
            <a:stretch>
              <a:fillRect/>
            </a:stretch>
          </p:blipFill>
          <p:spPr>
            <a:xfrm>
              <a:off x="7629583" y="3091828"/>
              <a:ext cx="1106269" cy="977501"/>
            </a:xfrm>
            <a:prstGeom prst="rect">
              <a:avLst/>
            </a:prstGeom>
          </p:spPr>
        </p:pic>
        <p:sp>
          <p:nvSpPr>
            <p:cNvPr id="54" name="Rectangle 53">
              <a:extLst>
                <a:ext uri="{FF2B5EF4-FFF2-40B4-BE49-F238E27FC236}">
                  <a16:creationId xmlns:a16="http://schemas.microsoft.com/office/drawing/2014/main" id="{5A41E5EB-2A67-4B27-9BF1-FCA7F06AF6C6}"/>
                </a:ext>
              </a:extLst>
            </p:cNvPr>
            <p:cNvSpPr/>
            <p:nvPr/>
          </p:nvSpPr>
          <p:spPr>
            <a:xfrm>
              <a:off x="7035157" y="1639498"/>
              <a:ext cx="4623932" cy="2593872"/>
            </a:xfrm>
            <a:prstGeom prst="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Segoe UI" panose="020B0502040204020203" pitchFamily="34" charset="0"/>
                  <a:cs typeface="Segoe UI" panose="020B0502040204020203" pitchFamily="34" charset="0"/>
                </a:rPr>
                <a:t>Virtual WAN</a:t>
              </a:r>
            </a:p>
          </p:txBody>
        </p:sp>
        <p:pic>
          <p:nvPicPr>
            <p:cNvPr id="55" name="Picture 54">
              <a:extLst>
                <a:ext uri="{FF2B5EF4-FFF2-40B4-BE49-F238E27FC236}">
                  <a16:creationId xmlns:a16="http://schemas.microsoft.com/office/drawing/2014/main" id="{B2BD2854-EEE2-4F65-AF4C-FA866DF4E111}"/>
                </a:ext>
              </a:extLst>
            </p:cNvPr>
            <p:cNvPicPr>
              <a:picLocks noChangeAspect="1"/>
            </p:cNvPicPr>
            <p:nvPr/>
          </p:nvPicPr>
          <p:blipFill>
            <a:blip r:embed="rId5"/>
            <a:stretch>
              <a:fillRect/>
            </a:stretch>
          </p:blipFill>
          <p:spPr>
            <a:xfrm>
              <a:off x="7587960" y="1860782"/>
              <a:ext cx="2450023" cy="977501"/>
            </a:xfrm>
            <a:prstGeom prst="rect">
              <a:avLst/>
            </a:prstGeom>
          </p:spPr>
        </p:pic>
        <p:pic>
          <p:nvPicPr>
            <p:cNvPr id="56" name="Graphic 55">
              <a:extLst>
                <a:ext uri="{FF2B5EF4-FFF2-40B4-BE49-F238E27FC236}">
                  <a16:creationId xmlns:a16="http://schemas.microsoft.com/office/drawing/2014/main" id="{0E2DE1B1-EBAF-42A7-BEEF-57BD93952F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90145" y="1263186"/>
              <a:ext cx="307777" cy="307777"/>
            </a:xfrm>
            <a:prstGeom prst="rect">
              <a:avLst/>
            </a:prstGeom>
          </p:spPr>
        </p:pic>
        <p:sp>
          <p:nvSpPr>
            <p:cNvPr id="57" name="TextBox 56">
              <a:extLst>
                <a:ext uri="{FF2B5EF4-FFF2-40B4-BE49-F238E27FC236}">
                  <a16:creationId xmlns:a16="http://schemas.microsoft.com/office/drawing/2014/main" id="{6356B130-0451-4AD8-BC4B-0220CF1D02BB}"/>
                </a:ext>
              </a:extLst>
            </p:cNvPr>
            <p:cNvSpPr txBox="1"/>
            <p:nvPr/>
          </p:nvSpPr>
          <p:spPr>
            <a:xfrm>
              <a:off x="7282754" y="1222218"/>
              <a:ext cx="4398633" cy="384721"/>
            </a:xfrm>
            <a:prstGeom prst="rect">
              <a:avLst/>
            </a:prstGeom>
            <a:noFill/>
          </p:spPr>
          <p:txBody>
            <a:bodyPr wrap="square" rtlCol="0">
              <a:spAutoFit/>
            </a:bodyPr>
            <a:lstStyle/>
            <a:p>
              <a:r>
                <a:rPr lang="en-US" sz="1000">
                  <a:latin typeface="Segoe UI" panose="020B0502040204020203" pitchFamily="34" charset="0"/>
                  <a:cs typeface="Segoe UI" panose="020B0502040204020203" pitchFamily="34" charset="0"/>
                </a:rPr>
                <a:t>Connectivity Subscription (Global)</a:t>
              </a:r>
            </a:p>
            <a:p>
              <a:r>
                <a:rPr lang="en-US" sz="900">
                  <a:latin typeface="Segoe UI" panose="020B0502040204020203" pitchFamily="34" charset="0"/>
                  <a:cs typeface="Segoe UI" panose="020B0502040204020203" pitchFamily="34" charset="0"/>
                </a:rPr>
                <a:t>Regions: North Europe </a:t>
              </a:r>
              <a:r>
                <a:rPr lang="en-US" sz="900" i="1">
                  <a:latin typeface="Segoe UI" panose="020B0502040204020203" pitchFamily="34" charset="0"/>
                  <a:cs typeface="Segoe UI" panose="020B0502040204020203" pitchFamily="34" charset="0"/>
                </a:rPr>
                <a:t>(neu)</a:t>
              </a:r>
              <a:r>
                <a:rPr lang="en-US" sz="900">
                  <a:latin typeface="Segoe UI" panose="020B0502040204020203" pitchFamily="34" charset="0"/>
                  <a:cs typeface="Segoe UI" panose="020B0502040204020203" pitchFamily="34" charset="0"/>
                </a:rPr>
                <a:t>, West Europe </a:t>
              </a:r>
              <a:r>
                <a:rPr lang="en-US" sz="900" i="1">
                  <a:latin typeface="Segoe UI" panose="020B0502040204020203" pitchFamily="34" charset="0"/>
                  <a:cs typeface="Segoe UI" panose="020B0502040204020203" pitchFamily="34" charset="0"/>
                </a:rPr>
                <a:t>(</a:t>
              </a:r>
              <a:r>
                <a:rPr lang="en-US" sz="900" i="1" err="1">
                  <a:latin typeface="Segoe UI" panose="020B0502040204020203" pitchFamily="34" charset="0"/>
                  <a:cs typeface="Segoe UI" panose="020B0502040204020203" pitchFamily="34" charset="0"/>
                </a:rPr>
                <a:t>weu</a:t>
              </a:r>
              <a:r>
                <a:rPr lang="en-US" sz="900" i="1">
                  <a:latin typeface="Segoe UI" panose="020B0502040204020203" pitchFamily="34" charset="0"/>
                  <a:cs typeface="Segoe UI" panose="020B0502040204020203" pitchFamily="34" charset="0"/>
                </a:rPr>
                <a:t>)</a:t>
              </a:r>
              <a:r>
                <a:rPr lang="en-US" sz="900">
                  <a:latin typeface="Segoe UI" panose="020B0502040204020203" pitchFamily="34" charset="0"/>
                  <a:cs typeface="Segoe UI" panose="020B0502040204020203" pitchFamily="34" charset="0"/>
                </a:rPr>
                <a:t>, North Central US </a:t>
              </a:r>
              <a:r>
                <a:rPr lang="en-US" sz="900" i="1">
                  <a:latin typeface="Segoe UI" panose="020B0502040204020203" pitchFamily="34" charset="0"/>
                  <a:cs typeface="Segoe UI" panose="020B0502040204020203" pitchFamily="34" charset="0"/>
                </a:rPr>
                <a:t>(</a:t>
              </a:r>
              <a:r>
                <a:rPr lang="en-US" sz="900" i="1" err="1">
                  <a:latin typeface="Segoe UI" panose="020B0502040204020203" pitchFamily="34" charset="0"/>
                  <a:cs typeface="Segoe UI" panose="020B0502040204020203" pitchFamily="34" charset="0"/>
                </a:rPr>
                <a:t>ncus</a:t>
              </a:r>
              <a:r>
                <a:rPr lang="en-US" sz="900" i="1">
                  <a:latin typeface="Segoe UI" panose="020B0502040204020203" pitchFamily="34" charset="0"/>
                  <a:cs typeface="Segoe UI" panose="020B0502040204020203" pitchFamily="34" charset="0"/>
                </a:rPr>
                <a:t>)</a:t>
              </a:r>
            </a:p>
          </p:txBody>
        </p:sp>
        <p:grpSp>
          <p:nvGrpSpPr>
            <p:cNvPr id="58" name="Group 57">
              <a:extLst>
                <a:ext uri="{FF2B5EF4-FFF2-40B4-BE49-F238E27FC236}">
                  <a16:creationId xmlns:a16="http://schemas.microsoft.com/office/drawing/2014/main" id="{F7E4CF1E-CCC7-4BD7-A91E-45FA84CE6577}"/>
                </a:ext>
              </a:extLst>
            </p:cNvPr>
            <p:cNvGrpSpPr/>
            <p:nvPr/>
          </p:nvGrpSpPr>
          <p:grpSpPr>
            <a:xfrm>
              <a:off x="7801482" y="3362820"/>
              <a:ext cx="678074" cy="600852"/>
              <a:chOff x="2141790" y="2147365"/>
              <a:chExt cx="678074" cy="600852"/>
            </a:xfrm>
          </p:grpSpPr>
          <p:pic>
            <p:nvPicPr>
              <p:cNvPr id="101" name="Graphic 100">
                <a:extLst>
                  <a:ext uri="{FF2B5EF4-FFF2-40B4-BE49-F238E27FC236}">
                    <a16:creationId xmlns:a16="http://schemas.microsoft.com/office/drawing/2014/main" id="{096EC14E-60D0-4379-B44F-C2C102BD25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06855" y="2147365"/>
                <a:ext cx="338088" cy="338088"/>
              </a:xfrm>
              <a:prstGeom prst="rect">
                <a:avLst/>
              </a:prstGeom>
            </p:spPr>
          </p:pic>
          <p:sp>
            <p:nvSpPr>
              <p:cNvPr id="102" name="TextBox 101">
                <a:extLst>
                  <a:ext uri="{FF2B5EF4-FFF2-40B4-BE49-F238E27FC236}">
                    <a16:creationId xmlns:a16="http://schemas.microsoft.com/office/drawing/2014/main" id="{0D8B1E6A-4356-4DBD-972B-6E6373093B1A}"/>
                  </a:ext>
                </a:extLst>
              </p:cNvPr>
              <p:cNvSpPr txBox="1"/>
              <p:nvPr/>
            </p:nvSpPr>
            <p:spPr>
              <a:xfrm>
                <a:off x="2141790" y="2440440"/>
                <a:ext cx="678074" cy="307777"/>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Network Watcher</a:t>
                </a:r>
              </a:p>
            </p:txBody>
          </p:sp>
        </p:grpSp>
        <p:grpSp>
          <p:nvGrpSpPr>
            <p:cNvPr id="59" name="Group 58">
              <a:extLst>
                <a:ext uri="{FF2B5EF4-FFF2-40B4-BE49-F238E27FC236}">
                  <a16:creationId xmlns:a16="http://schemas.microsoft.com/office/drawing/2014/main" id="{FDDC6D7C-7661-4945-AEC5-BCFCB943E32E}"/>
                </a:ext>
              </a:extLst>
            </p:cNvPr>
            <p:cNvGrpSpPr/>
            <p:nvPr/>
          </p:nvGrpSpPr>
          <p:grpSpPr>
            <a:xfrm>
              <a:off x="6975217" y="3596597"/>
              <a:ext cx="599173" cy="605322"/>
              <a:chOff x="1558714" y="2147365"/>
              <a:chExt cx="599173" cy="605322"/>
            </a:xfrm>
          </p:grpSpPr>
          <p:pic>
            <p:nvPicPr>
              <p:cNvPr id="99" name="Graphic 98">
                <a:extLst>
                  <a:ext uri="{FF2B5EF4-FFF2-40B4-BE49-F238E27FC236}">
                    <a16:creationId xmlns:a16="http://schemas.microsoft.com/office/drawing/2014/main" id="{6D5BFE79-2D92-4DE4-94C9-6EF89C1E20F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96100" y="2147365"/>
                <a:ext cx="338088" cy="338088"/>
              </a:xfrm>
              <a:prstGeom prst="rect">
                <a:avLst/>
              </a:prstGeom>
            </p:spPr>
          </p:pic>
          <p:sp>
            <p:nvSpPr>
              <p:cNvPr id="100" name="TextBox 99">
                <a:extLst>
                  <a:ext uri="{FF2B5EF4-FFF2-40B4-BE49-F238E27FC236}">
                    <a16:creationId xmlns:a16="http://schemas.microsoft.com/office/drawing/2014/main" id="{04094FF9-8707-4547-8C32-4038A2357075}"/>
                  </a:ext>
                </a:extLst>
              </p:cNvPr>
              <p:cNvSpPr txBox="1"/>
              <p:nvPr/>
            </p:nvSpPr>
            <p:spPr>
              <a:xfrm>
                <a:off x="1558714" y="2444910"/>
                <a:ext cx="599173" cy="307777"/>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Security Center</a:t>
                </a:r>
              </a:p>
            </p:txBody>
          </p:sp>
        </p:grpSp>
        <p:grpSp>
          <p:nvGrpSpPr>
            <p:cNvPr id="60" name="Group 59">
              <a:extLst>
                <a:ext uri="{FF2B5EF4-FFF2-40B4-BE49-F238E27FC236}">
                  <a16:creationId xmlns:a16="http://schemas.microsoft.com/office/drawing/2014/main" id="{71B0A6C5-E57B-46FE-B01F-59AFA157CD15}"/>
                </a:ext>
              </a:extLst>
            </p:cNvPr>
            <p:cNvGrpSpPr/>
            <p:nvPr/>
          </p:nvGrpSpPr>
          <p:grpSpPr>
            <a:xfrm>
              <a:off x="6971250" y="2973902"/>
              <a:ext cx="626827" cy="599961"/>
              <a:chOff x="940975" y="2147365"/>
              <a:chExt cx="626827" cy="599961"/>
            </a:xfrm>
          </p:grpSpPr>
          <p:pic>
            <p:nvPicPr>
              <p:cNvPr id="97" name="Graphic 96">
                <a:extLst>
                  <a:ext uri="{FF2B5EF4-FFF2-40B4-BE49-F238E27FC236}">
                    <a16:creationId xmlns:a16="http://schemas.microsoft.com/office/drawing/2014/main" id="{1B67DCE9-44DE-4BBC-8908-5BDCDE0655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5345" y="2147365"/>
                <a:ext cx="338088" cy="338088"/>
              </a:xfrm>
              <a:prstGeom prst="rect">
                <a:avLst/>
              </a:prstGeom>
            </p:spPr>
          </p:pic>
          <p:sp>
            <p:nvSpPr>
              <p:cNvPr id="98" name="TextBox 97">
                <a:extLst>
                  <a:ext uri="{FF2B5EF4-FFF2-40B4-BE49-F238E27FC236}">
                    <a16:creationId xmlns:a16="http://schemas.microsoft.com/office/drawing/2014/main" id="{B47819E0-A417-4084-B683-110B66F59E19}"/>
                  </a:ext>
                </a:extLst>
              </p:cNvPr>
              <p:cNvSpPr txBox="1"/>
              <p:nvPr/>
            </p:nvSpPr>
            <p:spPr>
              <a:xfrm>
                <a:off x="940975" y="2439549"/>
                <a:ext cx="626827" cy="307777"/>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Azure Monitor</a:t>
                </a:r>
              </a:p>
            </p:txBody>
          </p:sp>
        </p:grpSp>
        <p:pic>
          <p:nvPicPr>
            <p:cNvPr id="61" name="Graphic 60">
              <a:extLst>
                <a:ext uri="{FF2B5EF4-FFF2-40B4-BE49-F238E27FC236}">
                  <a16:creationId xmlns:a16="http://schemas.microsoft.com/office/drawing/2014/main" id="{4608800F-4221-4AC7-B4C2-4042E67BAC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12952" y="1731673"/>
              <a:ext cx="307406" cy="307406"/>
            </a:xfrm>
            <a:prstGeom prst="rect">
              <a:avLst/>
            </a:prstGeom>
          </p:spPr>
        </p:pic>
        <p:sp>
          <p:nvSpPr>
            <p:cNvPr id="62" name="TextBox 61">
              <a:extLst>
                <a:ext uri="{FF2B5EF4-FFF2-40B4-BE49-F238E27FC236}">
                  <a16:creationId xmlns:a16="http://schemas.microsoft.com/office/drawing/2014/main" id="{81E5C07B-A9D1-4B2C-B47D-C9FA2F6AFBAB}"/>
                </a:ext>
              </a:extLst>
            </p:cNvPr>
            <p:cNvSpPr txBox="1"/>
            <p:nvPr/>
          </p:nvSpPr>
          <p:spPr>
            <a:xfrm>
              <a:off x="7529951" y="1828565"/>
              <a:ext cx="1571557" cy="200055"/>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-global-</a:t>
              </a:r>
              <a:r>
                <a:rPr lang="en-US" sz="700" err="1">
                  <a:latin typeface="Segoe UI" panose="020B0502040204020203" pitchFamily="34" charset="0"/>
                  <a:cs typeface="Segoe UI" panose="020B0502040204020203" pitchFamily="34" charset="0"/>
                </a:rPr>
                <a:t>vwan</a:t>
              </a:r>
              <a:endParaRPr lang="en-US" sz="700">
                <a:latin typeface="Segoe UI" panose="020B0502040204020203" pitchFamily="34" charset="0"/>
                <a:cs typeface="Segoe UI" panose="020B0502040204020203" pitchFamily="34" charset="0"/>
              </a:endParaRPr>
            </a:p>
          </p:txBody>
        </p:sp>
        <p:pic>
          <p:nvPicPr>
            <p:cNvPr id="63" name="Graphic 62">
              <a:extLst>
                <a:ext uri="{FF2B5EF4-FFF2-40B4-BE49-F238E27FC236}">
                  <a16:creationId xmlns:a16="http://schemas.microsoft.com/office/drawing/2014/main" id="{09CF58F7-C4CE-4362-918D-C6114258B43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54813" y="2109048"/>
              <a:ext cx="336530" cy="336530"/>
            </a:xfrm>
            <a:prstGeom prst="rect">
              <a:avLst/>
            </a:prstGeom>
          </p:spPr>
        </p:pic>
        <p:sp>
          <p:nvSpPr>
            <p:cNvPr id="64" name="TextBox 63">
              <a:extLst>
                <a:ext uri="{FF2B5EF4-FFF2-40B4-BE49-F238E27FC236}">
                  <a16:creationId xmlns:a16="http://schemas.microsoft.com/office/drawing/2014/main" id="{FD3C2572-49F4-43FE-938F-3CF09884E0C5}"/>
                </a:ext>
              </a:extLst>
            </p:cNvPr>
            <p:cNvSpPr txBox="1"/>
            <p:nvPr/>
          </p:nvSpPr>
          <p:spPr>
            <a:xfrm>
              <a:off x="7612825" y="2411199"/>
              <a:ext cx="626827" cy="307777"/>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contoso-vwan</a:t>
              </a:r>
              <a:endParaRPr lang="en-US" sz="700">
                <a:latin typeface="Segoe UI" panose="020B0502040204020203" pitchFamily="34" charset="0"/>
                <a:cs typeface="Segoe UI" panose="020B0502040204020203" pitchFamily="34" charset="0"/>
              </a:endParaRPr>
            </a:p>
          </p:txBody>
        </p:sp>
        <p:grpSp>
          <p:nvGrpSpPr>
            <p:cNvPr id="65" name="Group 64">
              <a:extLst>
                <a:ext uri="{FF2B5EF4-FFF2-40B4-BE49-F238E27FC236}">
                  <a16:creationId xmlns:a16="http://schemas.microsoft.com/office/drawing/2014/main" id="{866AE08F-4C48-4520-BB5E-0793041C1E27}"/>
                </a:ext>
              </a:extLst>
            </p:cNvPr>
            <p:cNvGrpSpPr/>
            <p:nvPr/>
          </p:nvGrpSpPr>
          <p:grpSpPr>
            <a:xfrm>
              <a:off x="9364730" y="2114086"/>
              <a:ext cx="353305" cy="344926"/>
              <a:chOff x="8290140" y="890302"/>
              <a:chExt cx="353305" cy="344926"/>
            </a:xfrm>
          </p:grpSpPr>
          <p:pic>
            <p:nvPicPr>
              <p:cNvPr id="94" name="Graphic 93">
                <a:extLst>
                  <a:ext uri="{FF2B5EF4-FFF2-40B4-BE49-F238E27FC236}">
                    <a16:creationId xmlns:a16="http://schemas.microsoft.com/office/drawing/2014/main" id="{76F9137A-E29E-4EFA-84F6-B51DD4235EF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87332" y="890302"/>
                <a:ext cx="256113" cy="256113"/>
              </a:xfrm>
              <a:prstGeom prst="rect">
                <a:avLst/>
              </a:prstGeom>
            </p:spPr>
          </p:pic>
          <p:pic>
            <p:nvPicPr>
              <p:cNvPr id="95" name="Graphic 94">
                <a:extLst>
                  <a:ext uri="{FF2B5EF4-FFF2-40B4-BE49-F238E27FC236}">
                    <a16:creationId xmlns:a16="http://schemas.microsoft.com/office/drawing/2014/main" id="{38D06E8F-A35F-4C60-989B-64B42FF08CF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43377" y="931724"/>
                <a:ext cx="256113" cy="256113"/>
              </a:xfrm>
              <a:prstGeom prst="rect">
                <a:avLst/>
              </a:prstGeom>
            </p:spPr>
          </p:pic>
          <p:pic>
            <p:nvPicPr>
              <p:cNvPr id="96" name="Graphic 95">
                <a:extLst>
                  <a:ext uri="{FF2B5EF4-FFF2-40B4-BE49-F238E27FC236}">
                    <a16:creationId xmlns:a16="http://schemas.microsoft.com/office/drawing/2014/main" id="{A4290FA6-11F3-4419-AEAB-A632C30D6B8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90140" y="979115"/>
                <a:ext cx="256113" cy="256113"/>
              </a:xfrm>
              <a:prstGeom prst="rect">
                <a:avLst/>
              </a:prstGeom>
            </p:spPr>
          </p:pic>
        </p:grpSp>
        <p:sp>
          <p:nvSpPr>
            <p:cNvPr id="66" name="TextBox 65">
              <a:extLst>
                <a:ext uri="{FF2B5EF4-FFF2-40B4-BE49-F238E27FC236}">
                  <a16:creationId xmlns:a16="http://schemas.microsoft.com/office/drawing/2014/main" id="{7000962C-49E3-45CF-9A32-E83C1B6310F6}"/>
                </a:ext>
              </a:extLst>
            </p:cNvPr>
            <p:cNvSpPr txBox="1"/>
            <p:nvPr/>
          </p:nvSpPr>
          <p:spPr>
            <a:xfrm>
              <a:off x="8662777" y="2398576"/>
              <a:ext cx="626827" cy="415498"/>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a:t>
              </a:r>
              <a:r>
                <a:rPr lang="en-US" sz="700" err="1">
                  <a:latin typeface="Segoe UI" panose="020B0502040204020203" pitchFamily="34" charset="0"/>
                  <a:cs typeface="Segoe UI" panose="020B0502040204020203" pitchFamily="34" charset="0"/>
                </a:rPr>
                <a:t>fw</a:t>
              </a:r>
              <a:r>
                <a:rPr lang="en-US" sz="700">
                  <a:latin typeface="Segoe UI" panose="020B0502040204020203" pitchFamily="34" charset="0"/>
                  <a:cs typeface="Segoe UI" panose="020B0502040204020203" pitchFamily="34" charset="0"/>
                </a:rPr>
                <a:t>-policy-global</a:t>
              </a:r>
            </a:p>
          </p:txBody>
        </p:sp>
        <p:sp>
          <p:nvSpPr>
            <p:cNvPr id="67" name="TextBox 66">
              <a:extLst>
                <a:ext uri="{FF2B5EF4-FFF2-40B4-BE49-F238E27FC236}">
                  <a16:creationId xmlns:a16="http://schemas.microsoft.com/office/drawing/2014/main" id="{AD26AABF-D6BB-44DA-A029-35E9019CEDF9}"/>
                </a:ext>
              </a:extLst>
            </p:cNvPr>
            <p:cNvSpPr txBox="1"/>
            <p:nvPr/>
          </p:nvSpPr>
          <p:spPr>
            <a:xfrm>
              <a:off x="9182195" y="2415688"/>
              <a:ext cx="701921" cy="307777"/>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contoso-</a:t>
              </a:r>
              <a:r>
                <a:rPr lang="en-US" sz="700" err="1">
                  <a:latin typeface="Segoe UI" panose="020B0502040204020203" pitchFamily="34" charset="0"/>
                  <a:cs typeface="Segoe UI" panose="020B0502040204020203" pitchFamily="34" charset="0"/>
                </a:rPr>
                <a:t>fw</a:t>
              </a:r>
              <a:r>
                <a:rPr lang="en-US" sz="700">
                  <a:latin typeface="Segoe UI" panose="020B0502040204020203" pitchFamily="34" charset="0"/>
                  <a:cs typeface="Segoe UI" panose="020B0502040204020203" pitchFamily="34" charset="0"/>
                </a:rPr>
                <a:t>-&lt;region&gt;</a:t>
              </a:r>
            </a:p>
          </p:txBody>
        </p:sp>
        <p:grpSp>
          <p:nvGrpSpPr>
            <p:cNvPr id="68" name="Group 67">
              <a:extLst>
                <a:ext uri="{FF2B5EF4-FFF2-40B4-BE49-F238E27FC236}">
                  <a16:creationId xmlns:a16="http://schemas.microsoft.com/office/drawing/2014/main" id="{4E42B8D4-A31B-40DB-833C-4A8AA4F61C4A}"/>
                </a:ext>
              </a:extLst>
            </p:cNvPr>
            <p:cNvGrpSpPr/>
            <p:nvPr/>
          </p:nvGrpSpPr>
          <p:grpSpPr>
            <a:xfrm>
              <a:off x="8298596" y="2138908"/>
              <a:ext cx="271961" cy="272288"/>
              <a:chOff x="7916837" y="917122"/>
              <a:chExt cx="384997" cy="432246"/>
            </a:xfrm>
          </p:grpSpPr>
          <p:pic>
            <p:nvPicPr>
              <p:cNvPr id="90" name="Graphic 89">
                <a:extLst>
                  <a:ext uri="{FF2B5EF4-FFF2-40B4-BE49-F238E27FC236}">
                    <a16:creationId xmlns:a16="http://schemas.microsoft.com/office/drawing/2014/main" id="{4E152ECC-EA9E-4004-9AAD-A221946FB15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916837" y="1052277"/>
                <a:ext cx="156304" cy="156304"/>
              </a:xfrm>
              <a:prstGeom prst="rect">
                <a:avLst/>
              </a:prstGeom>
            </p:spPr>
          </p:pic>
          <p:pic>
            <p:nvPicPr>
              <p:cNvPr id="91" name="Graphic 90">
                <a:extLst>
                  <a:ext uri="{FF2B5EF4-FFF2-40B4-BE49-F238E27FC236}">
                    <a16:creationId xmlns:a16="http://schemas.microsoft.com/office/drawing/2014/main" id="{A8BB0A70-37BC-48CF-9EFD-DA1765B2554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027939" y="917122"/>
                <a:ext cx="156304" cy="156304"/>
              </a:xfrm>
              <a:prstGeom prst="rect">
                <a:avLst/>
              </a:prstGeom>
            </p:spPr>
          </p:pic>
          <p:pic>
            <p:nvPicPr>
              <p:cNvPr id="92" name="Graphic 91">
                <a:extLst>
                  <a:ext uri="{FF2B5EF4-FFF2-40B4-BE49-F238E27FC236}">
                    <a16:creationId xmlns:a16="http://schemas.microsoft.com/office/drawing/2014/main" id="{F3A131DF-B2FA-462C-82C2-4BA77D5A520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145530" y="1045196"/>
                <a:ext cx="156304" cy="156304"/>
              </a:xfrm>
              <a:prstGeom prst="rect">
                <a:avLst/>
              </a:prstGeom>
            </p:spPr>
          </p:pic>
          <p:pic>
            <p:nvPicPr>
              <p:cNvPr id="93" name="Graphic 92">
                <a:extLst>
                  <a:ext uri="{FF2B5EF4-FFF2-40B4-BE49-F238E27FC236}">
                    <a16:creationId xmlns:a16="http://schemas.microsoft.com/office/drawing/2014/main" id="{3CA0ECB5-E292-45AC-92CF-0B0DB821D91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032494" y="1193064"/>
                <a:ext cx="156304" cy="156304"/>
              </a:xfrm>
              <a:prstGeom prst="rect">
                <a:avLst/>
              </a:prstGeom>
            </p:spPr>
          </p:pic>
        </p:grpSp>
        <p:sp>
          <p:nvSpPr>
            <p:cNvPr id="69" name="TextBox 68">
              <a:extLst>
                <a:ext uri="{FF2B5EF4-FFF2-40B4-BE49-F238E27FC236}">
                  <a16:creationId xmlns:a16="http://schemas.microsoft.com/office/drawing/2014/main" id="{8F348877-92FC-4C70-B907-1BB36E392D0E}"/>
                </a:ext>
              </a:extLst>
            </p:cNvPr>
            <p:cNvSpPr txBox="1"/>
            <p:nvPr/>
          </p:nvSpPr>
          <p:spPr>
            <a:xfrm>
              <a:off x="8133597" y="2390378"/>
              <a:ext cx="626827" cy="415498"/>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contoso-vhub</a:t>
              </a:r>
              <a:r>
                <a:rPr lang="en-US" sz="700">
                  <a:latin typeface="Segoe UI" panose="020B0502040204020203" pitchFamily="34" charset="0"/>
                  <a:cs typeface="Segoe UI" panose="020B0502040204020203" pitchFamily="34" charset="0"/>
                </a:rPr>
                <a:t>-&lt;region&gt;</a:t>
              </a:r>
            </a:p>
          </p:txBody>
        </p:sp>
        <p:grpSp>
          <p:nvGrpSpPr>
            <p:cNvPr id="70" name="Group 69">
              <a:extLst>
                <a:ext uri="{FF2B5EF4-FFF2-40B4-BE49-F238E27FC236}">
                  <a16:creationId xmlns:a16="http://schemas.microsoft.com/office/drawing/2014/main" id="{759D7849-36AC-47B2-983B-531FA4B649E7}"/>
                </a:ext>
              </a:extLst>
            </p:cNvPr>
            <p:cNvGrpSpPr/>
            <p:nvPr/>
          </p:nvGrpSpPr>
          <p:grpSpPr>
            <a:xfrm>
              <a:off x="10636548" y="3354357"/>
              <a:ext cx="372205" cy="357764"/>
              <a:chOff x="8198690" y="924042"/>
              <a:chExt cx="372205" cy="357764"/>
            </a:xfrm>
          </p:grpSpPr>
          <p:pic>
            <p:nvPicPr>
              <p:cNvPr id="87" name="Graphic 86">
                <a:extLst>
                  <a:ext uri="{FF2B5EF4-FFF2-40B4-BE49-F238E27FC236}">
                    <a16:creationId xmlns:a16="http://schemas.microsoft.com/office/drawing/2014/main" id="{7ECB9DD8-8CD5-4DAC-9377-51A8D5649BB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65489" y="924042"/>
                <a:ext cx="305406" cy="305406"/>
              </a:xfrm>
              <a:prstGeom prst="rect">
                <a:avLst/>
              </a:prstGeom>
            </p:spPr>
          </p:pic>
          <p:pic>
            <p:nvPicPr>
              <p:cNvPr id="88" name="Graphic 87">
                <a:extLst>
                  <a:ext uri="{FF2B5EF4-FFF2-40B4-BE49-F238E27FC236}">
                    <a16:creationId xmlns:a16="http://schemas.microsoft.com/office/drawing/2014/main" id="{088AF14C-A504-4078-A9C9-EE9C4B2E0EE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35694" y="943137"/>
                <a:ext cx="305406" cy="305406"/>
              </a:xfrm>
              <a:prstGeom prst="rect">
                <a:avLst/>
              </a:prstGeom>
            </p:spPr>
          </p:pic>
          <p:pic>
            <p:nvPicPr>
              <p:cNvPr id="89" name="Graphic 88">
                <a:extLst>
                  <a:ext uri="{FF2B5EF4-FFF2-40B4-BE49-F238E27FC236}">
                    <a16:creationId xmlns:a16="http://schemas.microsoft.com/office/drawing/2014/main" id="{46ACE438-F061-49E1-B430-715699B9C30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198690" y="976400"/>
                <a:ext cx="305406" cy="305406"/>
              </a:xfrm>
              <a:prstGeom prst="rect">
                <a:avLst/>
              </a:prstGeom>
            </p:spPr>
          </p:pic>
        </p:grpSp>
        <p:sp>
          <p:nvSpPr>
            <p:cNvPr id="71" name="TextBox 70">
              <a:extLst>
                <a:ext uri="{FF2B5EF4-FFF2-40B4-BE49-F238E27FC236}">
                  <a16:creationId xmlns:a16="http://schemas.microsoft.com/office/drawing/2014/main" id="{3F29029E-5258-4B48-9F0D-AE375D343E94}"/>
                </a:ext>
              </a:extLst>
            </p:cNvPr>
            <p:cNvSpPr txBox="1"/>
            <p:nvPr/>
          </p:nvSpPr>
          <p:spPr>
            <a:xfrm>
              <a:off x="10452940" y="3654797"/>
              <a:ext cx="736016" cy="415498"/>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a:t>
              </a:r>
              <a:r>
                <a:rPr lang="en-US" sz="700" err="1">
                  <a:latin typeface="Segoe UI" panose="020B0502040204020203" pitchFamily="34" charset="0"/>
                  <a:cs typeface="Segoe UI" panose="020B0502040204020203" pitchFamily="34" charset="0"/>
                </a:rPr>
                <a:t>er</a:t>
              </a:r>
              <a:r>
                <a:rPr lang="en-US" sz="700">
                  <a:latin typeface="Segoe UI" panose="020B0502040204020203" pitchFamily="34" charset="0"/>
                  <a:cs typeface="Segoe UI" panose="020B0502040204020203" pitchFamily="34" charset="0"/>
                </a:rPr>
                <a:t>-circuit-&lt;region&gt;</a:t>
              </a:r>
            </a:p>
          </p:txBody>
        </p:sp>
        <p:pic>
          <p:nvPicPr>
            <p:cNvPr id="72" name="Picture 71">
              <a:extLst>
                <a:ext uri="{FF2B5EF4-FFF2-40B4-BE49-F238E27FC236}">
                  <a16:creationId xmlns:a16="http://schemas.microsoft.com/office/drawing/2014/main" id="{DB7DC6BE-4598-4123-BFF7-136D278E3650}"/>
                </a:ext>
              </a:extLst>
            </p:cNvPr>
            <p:cNvPicPr>
              <a:picLocks noChangeAspect="1"/>
            </p:cNvPicPr>
            <p:nvPr/>
          </p:nvPicPr>
          <p:blipFill>
            <a:blip r:embed="rId5"/>
            <a:stretch>
              <a:fillRect/>
            </a:stretch>
          </p:blipFill>
          <p:spPr>
            <a:xfrm>
              <a:off x="10167180" y="1865089"/>
              <a:ext cx="1276312" cy="977501"/>
            </a:xfrm>
            <a:prstGeom prst="rect">
              <a:avLst/>
            </a:prstGeom>
          </p:spPr>
        </p:pic>
        <p:pic>
          <p:nvPicPr>
            <p:cNvPr id="73" name="Graphic 72">
              <a:extLst>
                <a:ext uri="{FF2B5EF4-FFF2-40B4-BE49-F238E27FC236}">
                  <a16:creationId xmlns:a16="http://schemas.microsoft.com/office/drawing/2014/main" id="{47E8F655-E340-4A12-8E08-6FD6F2AAE5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92171" y="1735980"/>
              <a:ext cx="307406" cy="307406"/>
            </a:xfrm>
            <a:prstGeom prst="rect">
              <a:avLst/>
            </a:prstGeom>
          </p:spPr>
        </p:pic>
        <p:sp>
          <p:nvSpPr>
            <p:cNvPr id="74" name="TextBox 73">
              <a:extLst>
                <a:ext uri="{FF2B5EF4-FFF2-40B4-BE49-F238E27FC236}">
                  <a16:creationId xmlns:a16="http://schemas.microsoft.com/office/drawing/2014/main" id="{E751ED1F-81EB-478F-9464-F2EC6F8556A7}"/>
                </a:ext>
              </a:extLst>
            </p:cNvPr>
            <p:cNvSpPr txBox="1"/>
            <p:nvPr/>
          </p:nvSpPr>
          <p:spPr>
            <a:xfrm>
              <a:off x="10182570" y="1824256"/>
              <a:ext cx="1390119" cy="200055"/>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-global-</a:t>
              </a:r>
              <a:r>
                <a:rPr lang="en-US" sz="700" err="1">
                  <a:latin typeface="Segoe UI" panose="020B0502040204020203" pitchFamily="34" charset="0"/>
                  <a:cs typeface="Segoe UI" panose="020B0502040204020203" pitchFamily="34" charset="0"/>
                </a:rPr>
                <a:t>ddos</a:t>
              </a:r>
              <a:endParaRPr lang="en-US" sz="900">
                <a:latin typeface="Segoe UI" panose="020B0502040204020203" pitchFamily="34" charset="0"/>
                <a:cs typeface="Segoe UI" panose="020B0502040204020203" pitchFamily="34" charset="0"/>
              </a:endParaRPr>
            </a:p>
          </p:txBody>
        </p:sp>
        <p:pic>
          <p:nvPicPr>
            <p:cNvPr id="75" name="Graphic 74">
              <a:extLst>
                <a:ext uri="{FF2B5EF4-FFF2-40B4-BE49-F238E27FC236}">
                  <a16:creationId xmlns:a16="http://schemas.microsoft.com/office/drawing/2014/main" id="{F2DE5628-8B3A-4B3D-BBA1-46D70C19B9B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636548" y="2108266"/>
              <a:ext cx="336090" cy="336090"/>
            </a:xfrm>
            <a:prstGeom prst="rect">
              <a:avLst/>
            </a:prstGeom>
          </p:spPr>
        </p:pic>
        <p:sp>
          <p:nvSpPr>
            <p:cNvPr id="76" name="TextBox 75">
              <a:extLst>
                <a:ext uri="{FF2B5EF4-FFF2-40B4-BE49-F238E27FC236}">
                  <a16:creationId xmlns:a16="http://schemas.microsoft.com/office/drawing/2014/main" id="{0A736DC5-C8BB-4AC4-9CA6-9176DE64150F}"/>
                </a:ext>
              </a:extLst>
            </p:cNvPr>
            <p:cNvSpPr txBox="1"/>
            <p:nvPr/>
          </p:nvSpPr>
          <p:spPr>
            <a:xfrm>
              <a:off x="10426172" y="2435667"/>
              <a:ext cx="797784" cy="307777"/>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a:t>
              </a:r>
              <a:r>
                <a:rPr lang="en-US" sz="700" err="1">
                  <a:latin typeface="Segoe UI" panose="020B0502040204020203" pitchFamily="34" charset="0"/>
                  <a:cs typeface="Segoe UI" panose="020B0502040204020203" pitchFamily="34" charset="0"/>
                </a:rPr>
                <a:t>ddos</a:t>
              </a:r>
              <a:r>
                <a:rPr lang="en-US" sz="700">
                  <a:latin typeface="Segoe UI" panose="020B0502040204020203" pitchFamily="34" charset="0"/>
                  <a:cs typeface="Segoe UI" panose="020B0502040204020203" pitchFamily="34" charset="0"/>
                </a:rPr>
                <a:t>-std-plan</a:t>
              </a:r>
            </a:p>
          </p:txBody>
        </p:sp>
        <p:pic>
          <p:nvPicPr>
            <p:cNvPr id="77" name="Picture 76">
              <a:extLst>
                <a:ext uri="{FF2B5EF4-FFF2-40B4-BE49-F238E27FC236}">
                  <a16:creationId xmlns:a16="http://schemas.microsoft.com/office/drawing/2014/main" id="{60447239-165E-48B0-97A8-D50EC10E7A92}"/>
                </a:ext>
              </a:extLst>
            </p:cNvPr>
            <p:cNvPicPr>
              <a:picLocks noChangeAspect="1"/>
            </p:cNvPicPr>
            <p:nvPr/>
          </p:nvPicPr>
          <p:blipFill>
            <a:blip r:embed="rId5"/>
            <a:stretch>
              <a:fillRect/>
            </a:stretch>
          </p:blipFill>
          <p:spPr>
            <a:xfrm>
              <a:off x="8908961" y="3090672"/>
              <a:ext cx="1105922" cy="977501"/>
            </a:xfrm>
            <a:prstGeom prst="rect">
              <a:avLst/>
            </a:prstGeom>
          </p:spPr>
        </p:pic>
        <p:pic>
          <p:nvPicPr>
            <p:cNvPr id="78" name="Graphic 77">
              <a:extLst>
                <a:ext uri="{FF2B5EF4-FFF2-40B4-BE49-F238E27FC236}">
                  <a16:creationId xmlns:a16="http://schemas.microsoft.com/office/drawing/2014/main" id="{17EE46B8-5CC2-40C7-A200-ED0789C6880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33952" y="2961563"/>
              <a:ext cx="307406" cy="307406"/>
            </a:xfrm>
            <a:prstGeom prst="rect">
              <a:avLst/>
            </a:prstGeom>
          </p:spPr>
        </p:pic>
        <p:sp>
          <p:nvSpPr>
            <p:cNvPr id="79" name="TextBox 78">
              <a:extLst>
                <a:ext uri="{FF2B5EF4-FFF2-40B4-BE49-F238E27FC236}">
                  <a16:creationId xmlns:a16="http://schemas.microsoft.com/office/drawing/2014/main" id="{36D05668-0721-4426-B8D5-427812370DFB}"/>
                </a:ext>
              </a:extLst>
            </p:cNvPr>
            <p:cNvSpPr txBox="1"/>
            <p:nvPr/>
          </p:nvSpPr>
          <p:spPr>
            <a:xfrm>
              <a:off x="8856910" y="3055831"/>
              <a:ext cx="1409302" cy="200055"/>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-global-</a:t>
              </a:r>
              <a:r>
                <a:rPr lang="en-US" sz="700" err="1">
                  <a:latin typeface="Segoe UI" panose="020B0502040204020203" pitchFamily="34" charset="0"/>
                  <a:cs typeface="Segoe UI" panose="020B0502040204020203" pitchFamily="34" charset="0"/>
                </a:rPr>
                <a:t>dns</a:t>
              </a:r>
              <a:endParaRPr lang="en-US" sz="700">
                <a:latin typeface="Segoe UI" panose="020B0502040204020203" pitchFamily="34" charset="0"/>
                <a:cs typeface="Segoe UI" panose="020B0502040204020203" pitchFamily="34" charset="0"/>
              </a:endParaRPr>
            </a:p>
          </p:txBody>
        </p:sp>
        <p:pic>
          <p:nvPicPr>
            <p:cNvPr id="80" name="Graphic 79">
              <a:extLst>
                <a:ext uri="{FF2B5EF4-FFF2-40B4-BE49-F238E27FC236}">
                  <a16:creationId xmlns:a16="http://schemas.microsoft.com/office/drawing/2014/main" id="{0134470C-CD02-4BBF-A503-F27ABAC75D5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341935" y="3383426"/>
              <a:ext cx="307406" cy="307406"/>
            </a:xfrm>
            <a:prstGeom prst="rect">
              <a:avLst/>
            </a:prstGeom>
          </p:spPr>
        </p:pic>
        <p:sp>
          <p:nvSpPr>
            <p:cNvPr id="81" name="TextBox 80">
              <a:extLst>
                <a:ext uri="{FF2B5EF4-FFF2-40B4-BE49-F238E27FC236}">
                  <a16:creationId xmlns:a16="http://schemas.microsoft.com/office/drawing/2014/main" id="{FA2DBA23-2B70-4799-A08C-1D1ADAB1A462}"/>
                </a:ext>
              </a:extLst>
            </p:cNvPr>
            <p:cNvSpPr txBox="1"/>
            <p:nvPr/>
          </p:nvSpPr>
          <p:spPr>
            <a:xfrm>
              <a:off x="8997646" y="3695695"/>
              <a:ext cx="1017236" cy="200055"/>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azure.contoso.com</a:t>
              </a:r>
            </a:p>
          </p:txBody>
        </p:sp>
        <p:pic>
          <p:nvPicPr>
            <p:cNvPr id="82" name="Graphic 81">
              <a:extLst>
                <a:ext uri="{FF2B5EF4-FFF2-40B4-BE49-F238E27FC236}">
                  <a16:creationId xmlns:a16="http://schemas.microsoft.com/office/drawing/2014/main" id="{03ED31CF-F807-44BE-B120-967AE3C3FB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54574" y="2962719"/>
              <a:ext cx="307406" cy="307406"/>
            </a:xfrm>
            <a:prstGeom prst="rect">
              <a:avLst/>
            </a:prstGeom>
          </p:spPr>
        </p:pic>
        <p:sp>
          <p:nvSpPr>
            <p:cNvPr id="83" name="TextBox 82">
              <a:extLst>
                <a:ext uri="{FF2B5EF4-FFF2-40B4-BE49-F238E27FC236}">
                  <a16:creationId xmlns:a16="http://schemas.microsoft.com/office/drawing/2014/main" id="{BDBF58AB-6D75-4645-A0CB-8BDB896BEF17}"/>
                </a:ext>
              </a:extLst>
            </p:cNvPr>
            <p:cNvSpPr txBox="1"/>
            <p:nvPr/>
          </p:nvSpPr>
          <p:spPr>
            <a:xfrm>
              <a:off x="7563086" y="3047716"/>
              <a:ext cx="1409302" cy="200055"/>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NetworkWatcherRG</a:t>
              </a:r>
              <a:endParaRPr lang="en-US" sz="700">
                <a:latin typeface="Segoe UI" panose="020B0502040204020203" pitchFamily="34" charset="0"/>
                <a:cs typeface="Segoe UI" panose="020B0502040204020203" pitchFamily="34" charset="0"/>
              </a:endParaRPr>
            </a:p>
          </p:txBody>
        </p:sp>
        <p:pic>
          <p:nvPicPr>
            <p:cNvPr id="84" name="Graphic 83">
              <a:extLst>
                <a:ext uri="{FF2B5EF4-FFF2-40B4-BE49-F238E27FC236}">
                  <a16:creationId xmlns:a16="http://schemas.microsoft.com/office/drawing/2014/main" id="{7B415CCE-F771-4822-B47F-53F843CBE8E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846692" y="2160464"/>
              <a:ext cx="254940" cy="254940"/>
            </a:xfrm>
            <a:prstGeom prst="rect">
              <a:avLst/>
            </a:prstGeom>
          </p:spPr>
        </p:pic>
        <p:pic>
          <p:nvPicPr>
            <p:cNvPr id="85" name="Graphic 84">
              <a:extLst>
                <a:ext uri="{FF2B5EF4-FFF2-40B4-BE49-F238E27FC236}">
                  <a16:creationId xmlns:a16="http://schemas.microsoft.com/office/drawing/2014/main" id="{3BC2B34D-5F54-4A16-882C-BB97B2E7934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94063" y="2994826"/>
              <a:ext cx="307406" cy="307406"/>
            </a:xfrm>
            <a:prstGeom prst="rect">
              <a:avLst/>
            </a:prstGeom>
          </p:spPr>
        </p:pic>
        <p:sp>
          <p:nvSpPr>
            <p:cNvPr id="86" name="TextBox 85">
              <a:extLst>
                <a:ext uri="{FF2B5EF4-FFF2-40B4-BE49-F238E27FC236}">
                  <a16:creationId xmlns:a16="http://schemas.microsoft.com/office/drawing/2014/main" id="{D2015139-5B42-4A8C-9B84-36ECEE7225DF}"/>
                </a:ext>
              </a:extLst>
            </p:cNvPr>
            <p:cNvSpPr txBox="1"/>
            <p:nvPr/>
          </p:nvSpPr>
          <p:spPr>
            <a:xfrm>
              <a:off x="10151482" y="3085767"/>
              <a:ext cx="1390119" cy="200055"/>
            </a:xfrm>
            <a:prstGeom prst="rect">
              <a:avLst/>
            </a:prstGeom>
            <a:noFill/>
          </p:spPr>
          <p:txBody>
            <a:bodyPr wrap="square" rtlCol="0">
              <a:spAutoFit/>
            </a:bodyPr>
            <a:lstStyle/>
            <a:p>
              <a:pPr algn="ctr"/>
              <a:r>
                <a:rPr lang="en-US" sz="700" err="1">
                  <a:latin typeface="Segoe UI" panose="020B0502040204020203" pitchFamily="34" charset="0"/>
                  <a:cs typeface="Segoe UI" panose="020B0502040204020203" pitchFamily="34" charset="0"/>
                </a:rPr>
                <a:t>contoso</a:t>
              </a:r>
              <a:r>
                <a:rPr lang="en-US" sz="700">
                  <a:latin typeface="Segoe UI" panose="020B0502040204020203" pitchFamily="34" charset="0"/>
                  <a:cs typeface="Segoe UI" panose="020B0502040204020203" pitchFamily="34" charset="0"/>
                </a:rPr>
                <a:t>-</a:t>
              </a:r>
              <a:r>
                <a:rPr lang="en-US" sz="700" err="1">
                  <a:latin typeface="Segoe UI" panose="020B0502040204020203" pitchFamily="34" charset="0"/>
                  <a:cs typeface="Segoe UI" panose="020B0502040204020203" pitchFamily="34" charset="0"/>
                </a:rPr>
                <a:t>er</a:t>
              </a:r>
              <a:r>
                <a:rPr lang="en-US" sz="700">
                  <a:latin typeface="Segoe UI" panose="020B0502040204020203" pitchFamily="34" charset="0"/>
                  <a:cs typeface="Segoe UI" panose="020B0502040204020203" pitchFamily="34" charset="0"/>
                </a:rPr>
                <a:t>-circuits</a:t>
              </a:r>
              <a:endParaRPr lang="en-US" sz="900">
                <a:latin typeface="Segoe UI" panose="020B0502040204020203" pitchFamily="34" charset="0"/>
                <a:cs typeface="Segoe UI" panose="020B0502040204020203" pitchFamily="34" charset="0"/>
              </a:endParaRPr>
            </a:p>
          </p:txBody>
        </p:sp>
      </p:grpSp>
      <p:graphicFrame>
        <p:nvGraphicFramePr>
          <p:cNvPr id="104" name="Group 2059">
            <a:extLst>
              <a:ext uri="{FF2B5EF4-FFF2-40B4-BE49-F238E27FC236}">
                <a16:creationId xmlns:a16="http://schemas.microsoft.com/office/drawing/2014/main" id="{2AC60A56-E908-4DD0-BAF2-F4366F32624B}"/>
              </a:ext>
            </a:extLst>
          </p:cNvPr>
          <p:cNvGraphicFramePr>
            <a:graphicFrameLocks noGrp="1"/>
          </p:cNvGraphicFramePr>
          <p:nvPr>
            <p:extLst>
              <p:ext uri="{D42A27DB-BD31-4B8C-83A1-F6EECF244321}">
                <p14:modId xmlns:p14="http://schemas.microsoft.com/office/powerpoint/2010/main" val="1588816340"/>
              </p:ext>
            </p:extLst>
          </p:nvPr>
        </p:nvGraphicFramePr>
        <p:xfrm>
          <a:off x="6807200" y="567211"/>
          <a:ext cx="5176849" cy="6171216"/>
        </p:xfrm>
        <a:graphic>
          <a:graphicData uri="http://schemas.openxmlformats.org/drawingml/2006/table">
            <a:tbl>
              <a:tblPr firstRow="1" bandRow="1">
                <a:tableStyleId>{1FECB4D8-DB02-4DC6-A0A2-4F2EBAE1DC90}</a:tableStyleId>
              </a:tblPr>
              <a:tblGrid>
                <a:gridCol w="633506">
                  <a:extLst>
                    <a:ext uri="{9D8B030D-6E8A-4147-A177-3AD203B41FA5}">
                      <a16:colId xmlns:a16="http://schemas.microsoft.com/office/drawing/2014/main" val="63710919"/>
                    </a:ext>
                  </a:extLst>
                </a:gridCol>
                <a:gridCol w="941294">
                  <a:extLst>
                    <a:ext uri="{9D8B030D-6E8A-4147-A177-3AD203B41FA5}">
                      <a16:colId xmlns:a16="http://schemas.microsoft.com/office/drawing/2014/main" val="2700619767"/>
                    </a:ext>
                  </a:extLst>
                </a:gridCol>
                <a:gridCol w="3048000">
                  <a:extLst>
                    <a:ext uri="{9D8B030D-6E8A-4147-A177-3AD203B41FA5}">
                      <a16:colId xmlns:a16="http://schemas.microsoft.com/office/drawing/2014/main" val="2959152633"/>
                    </a:ext>
                  </a:extLst>
                </a:gridCol>
                <a:gridCol w="554049">
                  <a:extLst>
                    <a:ext uri="{9D8B030D-6E8A-4147-A177-3AD203B41FA5}">
                      <a16:colId xmlns:a16="http://schemas.microsoft.com/office/drawing/2014/main" val="3807246700"/>
                    </a:ext>
                  </a:extLst>
                </a:gridCol>
              </a:tblGrid>
              <a:tr h="22712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5939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lumMod val="95000"/>
                              <a:lumOff val="5000"/>
                            </a:schemeClr>
                          </a:solidFill>
                          <a:effectLst/>
                          <a:latin typeface="Calibri"/>
                          <a:cs typeface="Segoe UI"/>
                        </a:rPr>
                        <a:t>D03A.01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lumMod val="95000"/>
                              <a:lumOff val="5000"/>
                            </a:schemeClr>
                          </a:solidFill>
                          <a:effectLst/>
                          <a:latin typeface="Calibri"/>
                          <a:cs typeface="Segoe UI"/>
                        </a:rPr>
                        <a:t>Virtual WAN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Calibri"/>
                        </a:rPr>
                        <a:t>Note: </a:t>
                      </a:r>
                      <a:r>
                        <a:rPr lang="en-US" sz="1100">
                          <a:solidFill>
                            <a:schemeClr val="tx1">
                              <a:lumMod val="95000"/>
                              <a:lumOff val="5000"/>
                            </a:schemeClr>
                          </a:solidFill>
                          <a:hlinkClick r:id="rId30">
                            <a:extLst>
                              <a:ext uri="{A12FA001-AC4F-418D-AE19-62706E023703}">
                                <ahyp:hlinkClr xmlns:ahyp="http://schemas.microsoft.com/office/drawing/2018/hyperlinkcolor" val="tx"/>
                              </a:ext>
                            </a:extLst>
                          </a:hlinkClick>
                        </a:rPr>
                        <a:t>Azure Virtual WAN Overview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569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D03A.02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rPr>
                        <a:t>Virtual HUB</a:t>
                      </a:r>
                      <a:endPar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lumMod val="95000"/>
                              <a:lumOff val="5000"/>
                            </a:schemeClr>
                          </a:solidFill>
                          <a:effectLst/>
                          <a:latin typeface="Calibri"/>
                        </a:rPr>
                        <a:t>Note: </a:t>
                      </a:r>
                      <a:r>
                        <a:rPr lang="en-US" sz="1100">
                          <a:solidFill>
                            <a:schemeClr val="tx1">
                              <a:lumMod val="95000"/>
                              <a:lumOff val="5000"/>
                            </a:schemeClr>
                          </a:solidFill>
                          <a:hlinkClick r:id="rId31">
                            <a:extLst>
                              <a:ext uri="{A12FA001-AC4F-418D-AE19-62706E023703}">
                                <ahyp:hlinkClr xmlns:ahyp="http://schemas.microsoft.com/office/drawing/2018/hyperlinkcolor" val="tx"/>
                              </a:ext>
                            </a:extLst>
                          </a:hlinkClick>
                        </a:rPr>
                        <a:t>About virtual hub routing - Azure Virtual WAN | Microsoft Docs</a:t>
                      </a:r>
                      <a:endParaRPr lang="en-US" sz="1100" b="1" u="none" strike="noStrike" kern="1200" cap="none" normalizeH="0" baseline="0">
                        <a:ln>
                          <a:noFill/>
                        </a:ln>
                        <a:solidFill>
                          <a:schemeClr val="tx1">
                            <a:lumMod val="95000"/>
                            <a:lumOff val="5000"/>
                          </a:schemeClr>
                        </a:solidFill>
                        <a:effectLst/>
                        <a:latin typeface="Calibri"/>
                      </a:endParaRPr>
                    </a:p>
                    <a:p>
                      <a:pPr algn="l"/>
                      <a:r>
                        <a:rPr lang="en-US" sz="1100" b="1" i="0" u="none" strike="noStrike" kern="1200" cap="none" normalizeH="0" baseline="0">
                          <a:ln>
                            <a:noFill/>
                          </a:ln>
                          <a:solidFill>
                            <a:schemeClr val="tx1">
                              <a:lumMod val="95000"/>
                              <a:lumOff val="5000"/>
                            </a:schemeClr>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7405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D03A.03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Azure Firewall Policy</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2">
                            <a:extLst>
                              <a:ext uri="{A12FA001-AC4F-418D-AE19-62706E023703}">
                                <ahyp:hlinkClr xmlns:ahyp="http://schemas.microsoft.com/office/drawing/2018/hyperlinkcolor" val="tx"/>
                              </a:ext>
                            </a:extLst>
                          </a:hlinkClick>
                        </a:rPr>
                        <a:t>What is Azure Firewall Manager?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569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D03A.04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Azure Firewall</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3">
                            <a:extLst>
                              <a:ext uri="{A12FA001-AC4F-418D-AE19-62706E023703}">
                                <ahyp:hlinkClr xmlns:ahyp="http://schemas.microsoft.com/office/drawing/2018/hyperlinkcolor" val="tx"/>
                              </a:ext>
                            </a:extLst>
                          </a:hlinkClick>
                        </a:rPr>
                        <a:t>What is Azure Firewall?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kumimoji="0"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569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D03A.05</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Azure Private DNS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4">
                            <a:extLst>
                              <a:ext uri="{A12FA001-AC4F-418D-AE19-62706E023703}">
                                <ahyp:hlinkClr xmlns:ahyp="http://schemas.microsoft.com/office/drawing/2018/hyperlinkcolor" val="tx"/>
                              </a:ext>
                            </a:extLst>
                          </a:hlinkClick>
                        </a:rPr>
                        <a:t>What is Azure Private DNS?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kumimoji="0"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7405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D03A.06</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Azure DDoS Standard</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5">
                            <a:extLst>
                              <a:ext uri="{A12FA001-AC4F-418D-AE19-62706E023703}">
                                <ahyp:hlinkClr xmlns:ahyp="http://schemas.microsoft.com/office/drawing/2018/hyperlinkcolor" val="tx"/>
                              </a:ext>
                            </a:extLst>
                          </a:hlinkClick>
                        </a:rPr>
                        <a:t>Azure DDoS Protection Standard Overview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kumimoji="0"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Auto</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7405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D03A.07</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ExpressRoute Circuit</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6">
                            <a:extLst>
                              <a:ext uri="{A12FA001-AC4F-418D-AE19-62706E023703}">
                                <ahyp:hlinkClr xmlns:ahyp="http://schemas.microsoft.com/office/drawing/2018/hyperlinkcolor" val="tx"/>
                              </a:ext>
                            </a:extLst>
                          </a:hlinkClick>
                        </a:rPr>
                        <a:t>Azure ExpressRoute Overview: Connect over a private connection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kumimoji="0"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Manual</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569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D03A.08</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Network Watcher</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7">
                            <a:extLst>
                              <a:ext uri="{A12FA001-AC4F-418D-AE19-62706E023703}">
                                <ahyp:hlinkClr xmlns:ahyp="http://schemas.microsoft.com/office/drawing/2018/hyperlinkcolor" val="tx"/>
                              </a:ext>
                            </a:extLst>
                          </a:hlinkClick>
                        </a:rPr>
                        <a:t>Azure Network Watcher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kumimoji="0"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Auto</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851089">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D03A.00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latin typeface="+mn-lt"/>
                        <a:cs typeface="Segoe UI"/>
                      </a:endParaRPr>
                    </a:p>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pic>
        <p:nvPicPr>
          <p:cNvPr id="5" name="Picture 4">
            <a:extLst>
              <a:ext uri="{FF2B5EF4-FFF2-40B4-BE49-F238E27FC236}">
                <a16:creationId xmlns:a16="http://schemas.microsoft.com/office/drawing/2014/main" id="{81333D65-871E-47D9-AA8E-D29D65355ED6}"/>
              </a:ext>
            </a:extLst>
          </p:cNvPr>
          <p:cNvPicPr>
            <a:picLocks noChangeAspect="1"/>
          </p:cNvPicPr>
          <p:nvPr/>
        </p:nvPicPr>
        <p:blipFill>
          <a:blip r:embed="rId38"/>
          <a:stretch>
            <a:fillRect/>
          </a:stretch>
        </p:blipFill>
        <p:spPr>
          <a:xfrm>
            <a:off x="384749" y="4281332"/>
            <a:ext cx="3331232" cy="1977919"/>
          </a:xfrm>
          <a:prstGeom prst="rect">
            <a:avLst/>
          </a:prstGeom>
          <a:ln>
            <a:solidFill>
              <a:schemeClr val="accent1"/>
            </a:solidFill>
          </a:ln>
        </p:spPr>
      </p:pic>
    </p:spTree>
    <p:custDataLst>
      <p:tags r:id="rId1"/>
    </p:custDataLst>
    <p:extLst>
      <p:ext uri="{BB962C8B-B14F-4D97-AF65-F5344CB8AC3E}">
        <p14:creationId xmlns:p14="http://schemas.microsoft.com/office/powerpoint/2010/main" val="18560570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7576754"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D. Network Topology and Connectivity</a:t>
            </a:r>
            <a:r>
              <a:rPr kumimoji="0" lang="en-GB" sz="1800" b="0" i="0" u="none" strike="noStrike" kern="1200" cap="none" spc="0" normalizeH="0" baseline="0" noProof="0">
                <a:ln>
                  <a:noFill/>
                </a:ln>
                <a:solidFill>
                  <a:schemeClr val="tx1"/>
                </a:solidFill>
                <a:effectLst/>
                <a:uLnTx/>
                <a:uFillTx/>
                <a:latin typeface="+mn-lt"/>
                <a:ea typeface="+mn-ea"/>
                <a:cs typeface="+mn-cs"/>
              </a:rPr>
              <a:t> - Traditional Azure Networking Topology</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72831546"/>
              </p:ext>
            </p:extLst>
          </p:nvPr>
        </p:nvGraphicFramePr>
        <p:xfrm>
          <a:off x="168966" y="567210"/>
          <a:ext cx="6312516" cy="6171214"/>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392231">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100" b="1" kern="1200">
                          <a:solidFill>
                            <a:schemeClr val="tx1"/>
                          </a:solidFill>
                          <a:effectLst/>
                          <a:latin typeface="+mn-lt"/>
                        </a:rPr>
                        <a:t>4. Connectivity to Azure</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778983">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endParaRPr lang="en-GB" sz="1100" kern="1200">
                        <a:solidFill>
                          <a:schemeClr val="tx1"/>
                        </a:solidFill>
                        <a:latin typeface="+mn-lt"/>
                      </a:endParaRPr>
                    </a:p>
                    <a:p>
                      <a:r>
                        <a:rPr lang="en-GB" sz="1100" kern="1200">
                          <a:solidFill>
                            <a:schemeClr val="tx1"/>
                          </a:solidFill>
                          <a:highlight>
                            <a:srgbClr val="00FF00"/>
                          </a:highlight>
                          <a:latin typeface="+mn-lt"/>
                        </a:rPr>
                        <a:t>B. Traditional Azure Networking Topology</a:t>
                      </a:r>
                      <a:endParaRPr lang="en-US" sz="1100" kern="1200">
                        <a:solidFill>
                          <a:schemeClr val="tx1"/>
                        </a:solidFill>
                        <a:highlight>
                          <a:srgbClr val="00FF00"/>
                        </a:highligh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pSp>
        <p:nvGrpSpPr>
          <p:cNvPr id="3" name="Group 2" descr="Diagram of the connectivity subscription with multiple resource groups for VNET, ExpressRoute, VPN etc.">
            <a:extLst>
              <a:ext uri="{FF2B5EF4-FFF2-40B4-BE49-F238E27FC236}">
                <a16:creationId xmlns:a16="http://schemas.microsoft.com/office/drawing/2014/main" id="{A27E90D2-A946-42A1-B110-3CA481ACC30B}"/>
              </a:ext>
            </a:extLst>
          </p:cNvPr>
          <p:cNvGrpSpPr/>
          <p:nvPr/>
        </p:nvGrpSpPr>
        <p:grpSpPr>
          <a:xfrm>
            <a:off x="1179812" y="1606467"/>
            <a:ext cx="3618376" cy="4515339"/>
            <a:chOff x="1048515" y="1561188"/>
            <a:chExt cx="3837168" cy="5110755"/>
          </a:xfrm>
        </p:grpSpPr>
        <p:sp>
          <p:nvSpPr>
            <p:cNvPr id="144" name="TextBox 143">
              <a:extLst>
                <a:ext uri="{FF2B5EF4-FFF2-40B4-BE49-F238E27FC236}">
                  <a16:creationId xmlns:a16="http://schemas.microsoft.com/office/drawing/2014/main" id="{9F3B1AEF-1CCE-4AF8-B84B-EF83A926C6A1}"/>
                </a:ext>
              </a:extLst>
            </p:cNvPr>
            <p:cNvSpPr txBox="1"/>
            <p:nvPr/>
          </p:nvSpPr>
          <p:spPr>
            <a:xfrm>
              <a:off x="2021115" y="1561188"/>
              <a:ext cx="1674280" cy="246221"/>
            </a:xfrm>
            <a:prstGeom prst="rect">
              <a:avLst/>
            </a:prstGeom>
            <a:noFill/>
          </p:spPr>
          <p:txBody>
            <a:bodyPr wrap="square" rtlCol="0">
              <a:spAutoFit/>
            </a:bodyPr>
            <a:lstStyle/>
            <a:p>
              <a:r>
                <a:rPr lang="en-US" sz="1000">
                  <a:latin typeface="Segoe UI" panose="020B0502040204020203" pitchFamily="34" charset="0"/>
                  <a:cs typeface="Segoe UI" panose="020B0502040204020203" pitchFamily="34" charset="0"/>
                </a:rPr>
                <a:t>Connectivity (Hub)</a:t>
              </a:r>
            </a:p>
          </p:txBody>
        </p:sp>
        <p:sp>
          <p:nvSpPr>
            <p:cNvPr id="145" name="Rectangle 144">
              <a:extLst>
                <a:ext uri="{FF2B5EF4-FFF2-40B4-BE49-F238E27FC236}">
                  <a16:creationId xmlns:a16="http://schemas.microsoft.com/office/drawing/2014/main" id="{52A94AC0-F758-4F93-BE1E-B546F60D2DAC}"/>
                </a:ext>
              </a:extLst>
            </p:cNvPr>
            <p:cNvSpPr/>
            <p:nvPr/>
          </p:nvSpPr>
          <p:spPr>
            <a:xfrm>
              <a:off x="1536115" y="1870202"/>
              <a:ext cx="3035096" cy="2523941"/>
            </a:xfrm>
            <a:prstGeom prst="rect">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pic>
          <p:nvPicPr>
            <p:cNvPr id="146" name="Graphic 145">
              <a:extLst>
                <a:ext uri="{FF2B5EF4-FFF2-40B4-BE49-F238E27FC236}">
                  <a16:creationId xmlns:a16="http://schemas.microsoft.com/office/drawing/2014/main" id="{0656A42D-F2B2-4F7D-925B-E07A9FE2B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0744" y="1563105"/>
              <a:ext cx="303880" cy="276999"/>
            </a:xfrm>
            <a:prstGeom prst="rect">
              <a:avLst/>
            </a:prstGeom>
          </p:spPr>
        </p:pic>
        <p:pic>
          <p:nvPicPr>
            <p:cNvPr id="147" name="Picture 146">
              <a:extLst>
                <a:ext uri="{FF2B5EF4-FFF2-40B4-BE49-F238E27FC236}">
                  <a16:creationId xmlns:a16="http://schemas.microsoft.com/office/drawing/2014/main" id="{F6CF2441-A5B1-4F42-BC5D-F1858DED1F8F}"/>
                </a:ext>
              </a:extLst>
            </p:cNvPr>
            <p:cNvPicPr>
              <a:picLocks noChangeAspect="1"/>
            </p:cNvPicPr>
            <p:nvPr/>
          </p:nvPicPr>
          <p:blipFill>
            <a:blip r:embed="rId7"/>
            <a:stretch>
              <a:fillRect/>
            </a:stretch>
          </p:blipFill>
          <p:spPr>
            <a:xfrm>
              <a:off x="1723201" y="3584464"/>
              <a:ext cx="772381" cy="656506"/>
            </a:xfrm>
            <a:prstGeom prst="rect">
              <a:avLst/>
            </a:prstGeom>
          </p:spPr>
        </p:pic>
        <p:pic>
          <p:nvPicPr>
            <p:cNvPr id="148" name="Graphic 147">
              <a:extLst>
                <a:ext uri="{FF2B5EF4-FFF2-40B4-BE49-F238E27FC236}">
                  <a16:creationId xmlns:a16="http://schemas.microsoft.com/office/drawing/2014/main" id="{3C9D278A-C5C2-4A23-AF95-ED618B2969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27887" y="3457951"/>
              <a:ext cx="292807" cy="266906"/>
            </a:xfrm>
            <a:prstGeom prst="rect">
              <a:avLst/>
            </a:prstGeom>
          </p:spPr>
        </p:pic>
        <p:sp>
          <p:nvSpPr>
            <p:cNvPr id="149" name="TextBox 148">
              <a:extLst>
                <a:ext uri="{FF2B5EF4-FFF2-40B4-BE49-F238E27FC236}">
                  <a16:creationId xmlns:a16="http://schemas.microsoft.com/office/drawing/2014/main" id="{38EB2C43-7493-4C31-9049-BA50F6866BD8}"/>
                </a:ext>
              </a:extLst>
            </p:cNvPr>
            <p:cNvSpPr txBox="1"/>
            <p:nvPr/>
          </p:nvSpPr>
          <p:spPr>
            <a:xfrm>
              <a:off x="1693913" y="3556867"/>
              <a:ext cx="900345" cy="200055"/>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ER-</a:t>
              </a:r>
              <a:r>
                <a:rPr lang="en-US" sz="700" err="1">
                  <a:latin typeface="Segoe UI" panose="020B0502040204020203" pitchFamily="34" charset="0"/>
                  <a:cs typeface="Segoe UI" panose="020B0502040204020203" pitchFamily="34" charset="0"/>
                </a:rPr>
                <a:t>Rg</a:t>
              </a:r>
              <a:endParaRPr lang="en-US" sz="700">
                <a:latin typeface="Segoe UI" panose="020B0502040204020203" pitchFamily="34" charset="0"/>
                <a:cs typeface="Segoe UI" panose="020B0502040204020203" pitchFamily="34" charset="0"/>
              </a:endParaRPr>
            </a:p>
          </p:txBody>
        </p:sp>
        <p:grpSp>
          <p:nvGrpSpPr>
            <p:cNvPr id="150" name="Group 149">
              <a:extLst>
                <a:ext uri="{FF2B5EF4-FFF2-40B4-BE49-F238E27FC236}">
                  <a16:creationId xmlns:a16="http://schemas.microsoft.com/office/drawing/2014/main" id="{8565A01E-F4AE-40B4-B6E0-60ABF7E714DE}"/>
                </a:ext>
              </a:extLst>
            </p:cNvPr>
            <p:cNvGrpSpPr/>
            <p:nvPr/>
          </p:nvGrpSpPr>
          <p:grpSpPr>
            <a:xfrm>
              <a:off x="1449178" y="1806825"/>
              <a:ext cx="246555" cy="224983"/>
              <a:chOff x="6813951" y="3524349"/>
              <a:chExt cx="421258" cy="431582"/>
            </a:xfrm>
          </p:grpSpPr>
          <p:pic>
            <p:nvPicPr>
              <p:cNvPr id="151" name="Graphic 150">
                <a:extLst>
                  <a:ext uri="{FF2B5EF4-FFF2-40B4-BE49-F238E27FC236}">
                    <a16:creationId xmlns:a16="http://schemas.microsoft.com/office/drawing/2014/main" id="{055D4CC8-A055-4AA8-8120-90AF6437D0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13951" y="3617842"/>
                <a:ext cx="338089" cy="338089"/>
              </a:xfrm>
              <a:prstGeom prst="rect">
                <a:avLst/>
              </a:prstGeom>
            </p:spPr>
          </p:pic>
          <p:pic>
            <p:nvPicPr>
              <p:cNvPr id="152" name="Graphic 151">
                <a:extLst>
                  <a:ext uri="{FF2B5EF4-FFF2-40B4-BE49-F238E27FC236}">
                    <a16:creationId xmlns:a16="http://schemas.microsoft.com/office/drawing/2014/main" id="{7EE75D38-B4A4-489E-B9A2-EA0F060BE8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53748" y="3573732"/>
                <a:ext cx="338089" cy="338089"/>
              </a:xfrm>
              <a:prstGeom prst="rect">
                <a:avLst/>
              </a:prstGeom>
            </p:spPr>
          </p:pic>
          <p:pic>
            <p:nvPicPr>
              <p:cNvPr id="153" name="Graphic 152">
                <a:extLst>
                  <a:ext uri="{FF2B5EF4-FFF2-40B4-BE49-F238E27FC236}">
                    <a16:creationId xmlns:a16="http://schemas.microsoft.com/office/drawing/2014/main" id="{A163DD97-68B5-4F66-B4FD-66A2CA1ADC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7120" y="3524349"/>
                <a:ext cx="338089" cy="338089"/>
              </a:xfrm>
              <a:prstGeom prst="rect">
                <a:avLst/>
              </a:prstGeom>
            </p:spPr>
          </p:pic>
        </p:grpSp>
        <p:pic>
          <p:nvPicPr>
            <p:cNvPr id="154" name="Graphic 153">
              <a:extLst>
                <a:ext uri="{FF2B5EF4-FFF2-40B4-BE49-F238E27FC236}">
                  <a16:creationId xmlns:a16="http://schemas.microsoft.com/office/drawing/2014/main" id="{F5DB2820-F6C5-429B-84AE-0DD6AE6A080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26961" y="3751253"/>
              <a:ext cx="305406" cy="305406"/>
            </a:xfrm>
            <a:prstGeom prst="rect">
              <a:avLst/>
            </a:prstGeom>
          </p:spPr>
        </p:pic>
        <p:pic>
          <p:nvPicPr>
            <p:cNvPr id="155" name="Picture 154">
              <a:extLst>
                <a:ext uri="{FF2B5EF4-FFF2-40B4-BE49-F238E27FC236}">
                  <a16:creationId xmlns:a16="http://schemas.microsoft.com/office/drawing/2014/main" id="{E4460EFC-0A2E-4E77-A850-7E05F686D77F}"/>
                </a:ext>
              </a:extLst>
            </p:cNvPr>
            <p:cNvPicPr>
              <a:picLocks noChangeAspect="1"/>
            </p:cNvPicPr>
            <p:nvPr/>
          </p:nvPicPr>
          <p:blipFill>
            <a:blip r:embed="rId7"/>
            <a:stretch>
              <a:fillRect/>
            </a:stretch>
          </p:blipFill>
          <p:spPr>
            <a:xfrm>
              <a:off x="2564742" y="3591157"/>
              <a:ext cx="772381" cy="656506"/>
            </a:xfrm>
            <a:prstGeom prst="rect">
              <a:avLst/>
            </a:prstGeom>
          </p:spPr>
        </p:pic>
        <p:pic>
          <p:nvPicPr>
            <p:cNvPr id="156" name="Graphic 155">
              <a:extLst>
                <a:ext uri="{FF2B5EF4-FFF2-40B4-BE49-F238E27FC236}">
                  <a16:creationId xmlns:a16="http://schemas.microsoft.com/office/drawing/2014/main" id="{608BBC35-F7EE-4CA3-9C1E-FBE1D2484D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69428" y="3464644"/>
              <a:ext cx="292807" cy="266906"/>
            </a:xfrm>
            <a:prstGeom prst="rect">
              <a:avLst/>
            </a:prstGeom>
          </p:spPr>
        </p:pic>
        <p:sp>
          <p:nvSpPr>
            <p:cNvPr id="157" name="TextBox 156">
              <a:extLst>
                <a:ext uri="{FF2B5EF4-FFF2-40B4-BE49-F238E27FC236}">
                  <a16:creationId xmlns:a16="http://schemas.microsoft.com/office/drawing/2014/main" id="{5106F1BA-35FE-4B18-AADF-C339A6BABBA3}"/>
                </a:ext>
              </a:extLst>
            </p:cNvPr>
            <p:cNvSpPr txBox="1"/>
            <p:nvPr/>
          </p:nvSpPr>
          <p:spPr>
            <a:xfrm>
              <a:off x="2535454" y="3563560"/>
              <a:ext cx="900345" cy="200055"/>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VPN-</a:t>
              </a:r>
              <a:r>
                <a:rPr lang="en-US" sz="700" err="1">
                  <a:latin typeface="Segoe UI" panose="020B0502040204020203" pitchFamily="34" charset="0"/>
                  <a:cs typeface="Segoe UI" panose="020B0502040204020203" pitchFamily="34" charset="0"/>
                </a:rPr>
                <a:t>Rg</a:t>
              </a:r>
              <a:endParaRPr lang="en-US" sz="700">
                <a:latin typeface="Segoe UI" panose="020B0502040204020203" pitchFamily="34" charset="0"/>
                <a:cs typeface="Segoe UI" panose="020B0502040204020203" pitchFamily="34" charset="0"/>
              </a:endParaRPr>
            </a:p>
          </p:txBody>
        </p:sp>
        <p:pic>
          <p:nvPicPr>
            <p:cNvPr id="158" name="Graphic 157">
              <a:extLst>
                <a:ext uri="{FF2B5EF4-FFF2-40B4-BE49-F238E27FC236}">
                  <a16:creationId xmlns:a16="http://schemas.microsoft.com/office/drawing/2014/main" id="{FD5072AD-78A2-4CD5-A90E-BF2E57847C6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20965" y="2429267"/>
              <a:ext cx="338088" cy="338088"/>
            </a:xfrm>
            <a:prstGeom prst="rect">
              <a:avLst/>
            </a:prstGeom>
          </p:spPr>
        </p:pic>
        <p:grpSp>
          <p:nvGrpSpPr>
            <p:cNvPr id="159" name="Group 158">
              <a:extLst>
                <a:ext uri="{FF2B5EF4-FFF2-40B4-BE49-F238E27FC236}">
                  <a16:creationId xmlns:a16="http://schemas.microsoft.com/office/drawing/2014/main" id="{0F90C2E1-0622-479C-A3AA-DC04A191A009}"/>
                </a:ext>
              </a:extLst>
            </p:cNvPr>
            <p:cNvGrpSpPr/>
            <p:nvPr/>
          </p:nvGrpSpPr>
          <p:grpSpPr>
            <a:xfrm>
              <a:off x="1929404" y="2245243"/>
              <a:ext cx="552588" cy="592619"/>
              <a:chOff x="1558714" y="2147365"/>
              <a:chExt cx="599173" cy="619045"/>
            </a:xfrm>
          </p:grpSpPr>
          <p:pic>
            <p:nvPicPr>
              <p:cNvPr id="160" name="Graphic 159">
                <a:extLst>
                  <a:ext uri="{FF2B5EF4-FFF2-40B4-BE49-F238E27FC236}">
                    <a16:creationId xmlns:a16="http://schemas.microsoft.com/office/drawing/2014/main" id="{5FEEB050-14DC-4179-AFF4-1BB3985182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96100" y="2147365"/>
                <a:ext cx="338088" cy="338088"/>
              </a:xfrm>
              <a:prstGeom prst="rect">
                <a:avLst/>
              </a:prstGeom>
            </p:spPr>
          </p:pic>
          <p:sp>
            <p:nvSpPr>
              <p:cNvPr id="161" name="TextBox 160">
                <a:extLst>
                  <a:ext uri="{FF2B5EF4-FFF2-40B4-BE49-F238E27FC236}">
                    <a16:creationId xmlns:a16="http://schemas.microsoft.com/office/drawing/2014/main" id="{C261C3C6-1FE2-4E00-8646-75CBD895F2D4}"/>
                  </a:ext>
                </a:extLst>
              </p:cNvPr>
              <p:cNvSpPr txBox="1"/>
              <p:nvPr/>
            </p:nvSpPr>
            <p:spPr>
              <a:xfrm>
                <a:off x="1558714" y="2444909"/>
                <a:ext cx="599173" cy="321501"/>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Security Center</a:t>
                </a:r>
              </a:p>
            </p:txBody>
          </p:sp>
        </p:grpSp>
        <p:grpSp>
          <p:nvGrpSpPr>
            <p:cNvPr id="162" name="Group 161">
              <a:extLst>
                <a:ext uri="{FF2B5EF4-FFF2-40B4-BE49-F238E27FC236}">
                  <a16:creationId xmlns:a16="http://schemas.microsoft.com/office/drawing/2014/main" id="{9AF3F645-3365-44BF-B8B8-42B9E79676CD}"/>
                </a:ext>
              </a:extLst>
            </p:cNvPr>
            <p:cNvGrpSpPr/>
            <p:nvPr/>
          </p:nvGrpSpPr>
          <p:grpSpPr>
            <a:xfrm>
              <a:off x="1470469" y="2262457"/>
              <a:ext cx="610088" cy="563138"/>
              <a:chOff x="940975" y="2147365"/>
              <a:chExt cx="626827" cy="644343"/>
            </a:xfrm>
          </p:grpSpPr>
          <p:pic>
            <p:nvPicPr>
              <p:cNvPr id="163" name="Graphic 162">
                <a:extLst>
                  <a:ext uri="{FF2B5EF4-FFF2-40B4-BE49-F238E27FC236}">
                    <a16:creationId xmlns:a16="http://schemas.microsoft.com/office/drawing/2014/main" id="{221A641B-5DAF-4785-9F56-416CE35B53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5345" y="2147365"/>
                <a:ext cx="338088" cy="338088"/>
              </a:xfrm>
              <a:prstGeom prst="rect">
                <a:avLst/>
              </a:prstGeom>
            </p:spPr>
          </p:pic>
          <p:sp>
            <p:nvSpPr>
              <p:cNvPr id="164" name="TextBox 163">
                <a:extLst>
                  <a:ext uri="{FF2B5EF4-FFF2-40B4-BE49-F238E27FC236}">
                    <a16:creationId xmlns:a16="http://schemas.microsoft.com/office/drawing/2014/main" id="{26B4B212-8D92-4C6A-ABCB-521665D8F409}"/>
                  </a:ext>
                </a:extLst>
              </p:cNvPr>
              <p:cNvSpPr txBox="1"/>
              <p:nvPr/>
            </p:nvSpPr>
            <p:spPr>
              <a:xfrm>
                <a:off x="940975" y="2439549"/>
                <a:ext cx="626827" cy="352159"/>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Azure Monitor</a:t>
                </a:r>
              </a:p>
            </p:txBody>
          </p:sp>
        </p:grpSp>
        <p:pic>
          <p:nvPicPr>
            <p:cNvPr id="165" name="Picture 164">
              <a:extLst>
                <a:ext uri="{FF2B5EF4-FFF2-40B4-BE49-F238E27FC236}">
                  <a16:creationId xmlns:a16="http://schemas.microsoft.com/office/drawing/2014/main" id="{436514B7-1131-4740-AF6A-51088D88E3FC}"/>
                </a:ext>
              </a:extLst>
            </p:cNvPr>
            <p:cNvPicPr>
              <a:picLocks noChangeAspect="1"/>
            </p:cNvPicPr>
            <p:nvPr/>
          </p:nvPicPr>
          <p:blipFill>
            <a:blip r:embed="rId7"/>
            <a:stretch>
              <a:fillRect/>
            </a:stretch>
          </p:blipFill>
          <p:spPr>
            <a:xfrm>
              <a:off x="2584529" y="2178177"/>
              <a:ext cx="1940570" cy="887937"/>
            </a:xfrm>
            <a:prstGeom prst="rect">
              <a:avLst/>
            </a:prstGeom>
          </p:spPr>
        </p:pic>
        <p:pic>
          <p:nvPicPr>
            <p:cNvPr id="166" name="Graphic 165">
              <a:extLst>
                <a:ext uri="{FF2B5EF4-FFF2-40B4-BE49-F238E27FC236}">
                  <a16:creationId xmlns:a16="http://schemas.microsoft.com/office/drawing/2014/main" id="{A2FA3B2C-1309-44F8-B72D-19CEC362B4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7647" y="1886564"/>
              <a:ext cx="266906" cy="266906"/>
            </a:xfrm>
            <a:prstGeom prst="rect">
              <a:avLst/>
            </a:prstGeom>
          </p:spPr>
        </p:pic>
        <p:sp>
          <p:nvSpPr>
            <p:cNvPr id="167" name="TextBox 166">
              <a:extLst>
                <a:ext uri="{FF2B5EF4-FFF2-40B4-BE49-F238E27FC236}">
                  <a16:creationId xmlns:a16="http://schemas.microsoft.com/office/drawing/2014/main" id="{13500761-E93D-4C0E-A2AA-96884267F10D}"/>
                </a:ext>
              </a:extLst>
            </p:cNvPr>
            <p:cNvSpPr txBox="1"/>
            <p:nvPr/>
          </p:nvSpPr>
          <p:spPr>
            <a:xfrm>
              <a:off x="2580691" y="2120100"/>
              <a:ext cx="923711" cy="215444"/>
            </a:xfrm>
            <a:prstGeom prst="rect">
              <a:avLst/>
            </a:prstGeom>
            <a:noFill/>
          </p:spPr>
          <p:txBody>
            <a:bodyPr wrap="square" rtlCol="0">
              <a:spAutoFit/>
            </a:bodyPr>
            <a:lstStyle/>
            <a:p>
              <a:pPr algn="ctr"/>
              <a:r>
                <a:rPr lang="en-US" sz="800">
                  <a:latin typeface="Segoe UI" panose="020B0502040204020203" pitchFamily="34" charset="0"/>
                  <a:cs typeface="Segoe UI" panose="020B0502040204020203" pitchFamily="34" charset="0"/>
                </a:rPr>
                <a:t>network-rg</a:t>
              </a:r>
            </a:p>
          </p:txBody>
        </p:sp>
        <p:grpSp>
          <p:nvGrpSpPr>
            <p:cNvPr id="168" name="Group 167">
              <a:extLst>
                <a:ext uri="{FF2B5EF4-FFF2-40B4-BE49-F238E27FC236}">
                  <a16:creationId xmlns:a16="http://schemas.microsoft.com/office/drawing/2014/main" id="{E6E8389C-946A-40BE-8DE1-5E6062B21600}"/>
                </a:ext>
              </a:extLst>
            </p:cNvPr>
            <p:cNvGrpSpPr/>
            <p:nvPr/>
          </p:nvGrpSpPr>
          <p:grpSpPr>
            <a:xfrm>
              <a:off x="2963710" y="2420002"/>
              <a:ext cx="678074" cy="568715"/>
              <a:chOff x="2072389" y="1235926"/>
              <a:chExt cx="678074" cy="568715"/>
            </a:xfrm>
          </p:grpSpPr>
          <p:pic>
            <p:nvPicPr>
              <p:cNvPr id="169" name="Graphic 168">
                <a:extLst>
                  <a:ext uri="{FF2B5EF4-FFF2-40B4-BE49-F238E27FC236}">
                    <a16:creationId xmlns:a16="http://schemas.microsoft.com/office/drawing/2014/main" id="{0A7541BF-5F3A-43FD-A713-7B10C1E0070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43161" y="1235926"/>
                <a:ext cx="336530" cy="336530"/>
              </a:xfrm>
              <a:prstGeom prst="rect">
                <a:avLst/>
              </a:prstGeom>
            </p:spPr>
          </p:pic>
          <p:sp>
            <p:nvSpPr>
              <p:cNvPr id="170" name="TextBox 169">
                <a:extLst>
                  <a:ext uri="{FF2B5EF4-FFF2-40B4-BE49-F238E27FC236}">
                    <a16:creationId xmlns:a16="http://schemas.microsoft.com/office/drawing/2014/main" id="{79B1F9CF-AD9B-42BE-B1D8-4B6065A477F6}"/>
                  </a:ext>
                </a:extLst>
              </p:cNvPr>
              <p:cNvSpPr txBox="1"/>
              <p:nvPr/>
            </p:nvSpPr>
            <p:spPr>
              <a:xfrm>
                <a:off x="2072389" y="1573809"/>
                <a:ext cx="678074" cy="230832"/>
              </a:xfrm>
              <a:prstGeom prst="rect">
                <a:avLst/>
              </a:prstGeom>
              <a:noFill/>
            </p:spPr>
            <p:txBody>
              <a:bodyPr wrap="square" rtlCol="0">
                <a:spAutoFit/>
              </a:bodyPr>
              <a:lstStyle/>
              <a:p>
                <a:pPr algn="ctr"/>
                <a:r>
                  <a:rPr lang="en-US" sz="900">
                    <a:latin typeface="Segoe UI" panose="020B0502040204020203" pitchFamily="34" charset="0"/>
                    <a:cs typeface="Segoe UI" panose="020B0502040204020203" pitchFamily="34" charset="0"/>
                  </a:rPr>
                  <a:t>NSG’s</a:t>
                </a:r>
              </a:p>
            </p:txBody>
          </p:sp>
        </p:grpSp>
        <p:grpSp>
          <p:nvGrpSpPr>
            <p:cNvPr id="171" name="Group 170">
              <a:extLst>
                <a:ext uri="{FF2B5EF4-FFF2-40B4-BE49-F238E27FC236}">
                  <a16:creationId xmlns:a16="http://schemas.microsoft.com/office/drawing/2014/main" id="{71C7EB3B-03BA-4268-9A47-1A4E8BDEF077}"/>
                </a:ext>
              </a:extLst>
            </p:cNvPr>
            <p:cNvGrpSpPr/>
            <p:nvPr/>
          </p:nvGrpSpPr>
          <p:grpSpPr>
            <a:xfrm>
              <a:off x="2520151" y="2420002"/>
              <a:ext cx="678074" cy="562816"/>
              <a:chOff x="1628830" y="1235926"/>
              <a:chExt cx="678074" cy="562816"/>
            </a:xfrm>
          </p:grpSpPr>
          <p:pic>
            <p:nvPicPr>
              <p:cNvPr id="172" name="Graphic 171">
                <a:extLst>
                  <a:ext uri="{FF2B5EF4-FFF2-40B4-BE49-F238E27FC236}">
                    <a16:creationId xmlns:a16="http://schemas.microsoft.com/office/drawing/2014/main" id="{48A81923-D06C-4E2F-A1F4-159125378D9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814164" y="1235926"/>
                <a:ext cx="307406" cy="307406"/>
              </a:xfrm>
              <a:prstGeom prst="rect">
                <a:avLst/>
              </a:prstGeom>
            </p:spPr>
          </p:pic>
          <p:sp>
            <p:nvSpPr>
              <p:cNvPr id="173" name="TextBox 172">
                <a:extLst>
                  <a:ext uri="{FF2B5EF4-FFF2-40B4-BE49-F238E27FC236}">
                    <a16:creationId xmlns:a16="http://schemas.microsoft.com/office/drawing/2014/main" id="{D62F86CA-E395-4C70-A547-28FB7E2281FD}"/>
                  </a:ext>
                </a:extLst>
              </p:cNvPr>
              <p:cNvSpPr txBox="1"/>
              <p:nvPr/>
            </p:nvSpPr>
            <p:spPr>
              <a:xfrm>
                <a:off x="1628830" y="1567910"/>
                <a:ext cx="678074" cy="230832"/>
              </a:xfrm>
              <a:prstGeom prst="rect">
                <a:avLst/>
              </a:prstGeom>
              <a:noFill/>
            </p:spPr>
            <p:txBody>
              <a:bodyPr wrap="square" rtlCol="0">
                <a:spAutoFit/>
              </a:bodyPr>
              <a:lstStyle/>
              <a:p>
                <a:pPr algn="ctr"/>
                <a:r>
                  <a:rPr lang="en-US" sz="900" err="1">
                    <a:latin typeface="Segoe UI" panose="020B0502040204020203" pitchFamily="34" charset="0"/>
                    <a:cs typeface="Segoe UI" panose="020B0502040204020203" pitchFamily="34" charset="0"/>
                  </a:rPr>
                  <a:t>VNet</a:t>
                </a:r>
                <a:endParaRPr lang="en-US" sz="900">
                  <a:latin typeface="Segoe UI" panose="020B0502040204020203" pitchFamily="34" charset="0"/>
                  <a:cs typeface="Segoe UI" panose="020B0502040204020203" pitchFamily="34" charset="0"/>
                </a:endParaRPr>
              </a:p>
            </p:txBody>
          </p:sp>
        </p:grpSp>
        <p:pic>
          <p:nvPicPr>
            <p:cNvPr id="174" name="Graphic 173">
              <a:extLst>
                <a:ext uri="{FF2B5EF4-FFF2-40B4-BE49-F238E27FC236}">
                  <a16:creationId xmlns:a16="http://schemas.microsoft.com/office/drawing/2014/main" id="{E57335E7-9717-4CF3-AD48-104326C542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568701" y="2406192"/>
              <a:ext cx="348744" cy="348744"/>
            </a:xfrm>
            <a:prstGeom prst="rect">
              <a:avLst/>
            </a:prstGeom>
          </p:spPr>
        </p:pic>
        <p:sp>
          <p:nvSpPr>
            <p:cNvPr id="175" name="TextBox 174">
              <a:extLst>
                <a:ext uri="{FF2B5EF4-FFF2-40B4-BE49-F238E27FC236}">
                  <a16:creationId xmlns:a16="http://schemas.microsoft.com/office/drawing/2014/main" id="{B448D5D1-3D1E-4ED1-8A83-6385FE2A54A3}"/>
                </a:ext>
              </a:extLst>
            </p:cNvPr>
            <p:cNvSpPr txBox="1"/>
            <p:nvPr/>
          </p:nvSpPr>
          <p:spPr>
            <a:xfrm>
              <a:off x="3407431" y="2713146"/>
              <a:ext cx="678074" cy="369332"/>
            </a:xfrm>
            <a:prstGeom prst="rect">
              <a:avLst/>
            </a:prstGeom>
            <a:noFill/>
          </p:spPr>
          <p:txBody>
            <a:bodyPr wrap="square" rtlCol="0">
              <a:spAutoFit/>
            </a:bodyPr>
            <a:lstStyle/>
            <a:p>
              <a:pPr algn="ctr"/>
              <a:r>
                <a:rPr lang="en-US" sz="900">
                  <a:latin typeface="Segoe UI" panose="020B0502040204020203" pitchFamily="34" charset="0"/>
                  <a:cs typeface="Segoe UI" panose="020B0502040204020203" pitchFamily="34" charset="0"/>
                </a:rPr>
                <a:t>Route</a:t>
              </a:r>
            </a:p>
            <a:p>
              <a:pPr algn="ctr"/>
              <a:r>
                <a:rPr lang="en-US" sz="900">
                  <a:latin typeface="Segoe UI" panose="020B0502040204020203" pitchFamily="34" charset="0"/>
                  <a:cs typeface="Segoe UI" panose="020B0502040204020203" pitchFamily="34" charset="0"/>
                </a:rPr>
                <a:t>Table</a:t>
              </a:r>
            </a:p>
          </p:txBody>
        </p:sp>
        <p:pic>
          <p:nvPicPr>
            <p:cNvPr id="176" name="Picture 175">
              <a:extLst>
                <a:ext uri="{FF2B5EF4-FFF2-40B4-BE49-F238E27FC236}">
                  <a16:creationId xmlns:a16="http://schemas.microsoft.com/office/drawing/2014/main" id="{FCF568FA-8854-4858-BD61-25EC4CE1CC53}"/>
                </a:ext>
              </a:extLst>
            </p:cNvPr>
            <p:cNvPicPr>
              <a:picLocks noChangeAspect="1"/>
            </p:cNvPicPr>
            <p:nvPr/>
          </p:nvPicPr>
          <p:blipFill>
            <a:blip r:embed="rId26"/>
            <a:stretch>
              <a:fillRect/>
            </a:stretch>
          </p:blipFill>
          <p:spPr>
            <a:xfrm>
              <a:off x="2699342" y="3738243"/>
              <a:ext cx="449751" cy="482659"/>
            </a:xfrm>
            <a:prstGeom prst="rect">
              <a:avLst/>
            </a:prstGeom>
          </p:spPr>
        </p:pic>
        <p:pic>
          <p:nvPicPr>
            <p:cNvPr id="177" name="Picture 176">
              <a:extLst>
                <a:ext uri="{FF2B5EF4-FFF2-40B4-BE49-F238E27FC236}">
                  <a16:creationId xmlns:a16="http://schemas.microsoft.com/office/drawing/2014/main" id="{ABA220E4-6E78-4A3C-B0CD-E2044CAF9EB9}"/>
                </a:ext>
              </a:extLst>
            </p:cNvPr>
            <p:cNvPicPr>
              <a:picLocks noChangeAspect="1"/>
            </p:cNvPicPr>
            <p:nvPr/>
          </p:nvPicPr>
          <p:blipFill>
            <a:blip r:embed="rId7"/>
            <a:stretch>
              <a:fillRect/>
            </a:stretch>
          </p:blipFill>
          <p:spPr>
            <a:xfrm>
              <a:off x="3423025" y="3599776"/>
              <a:ext cx="772381" cy="656506"/>
            </a:xfrm>
            <a:prstGeom prst="rect">
              <a:avLst/>
            </a:prstGeom>
          </p:spPr>
        </p:pic>
        <p:pic>
          <p:nvPicPr>
            <p:cNvPr id="178" name="Graphic 177">
              <a:extLst>
                <a:ext uri="{FF2B5EF4-FFF2-40B4-BE49-F238E27FC236}">
                  <a16:creationId xmlns:a16="http://schemas.microsoft.com/office/drawing/2014/main" id="{E9BD970B-E20D-48E7-9296-3BB670A0EF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7711" y="3473263"/>
              <a:ext cx="292807" cy="266906"/>
            </a:xfrm>
            <a:prstGeom prst="rect">
              <a:avLst/>
            </a:prstGeom>
          </p:spPr>
        </p:pic>
        <p:sp>
          <p:nvSpPr>
            <p:cNvPr id="179" name="TextBox 178">
              <a:extLst>
                <a:ext uri="{FF2B5EF4-FFF2-40B4-BE49-F238E27FC236}">
                  <a16:creationId xmlns:a16="http://schemas.microsoft.com/office/drawing/2014/main" id="{BC7D0354-7442-43A1-855F-04D118485303}"/>
                </a:ext>
              </a:extLst>
            </p:cNvPr>
            <p:cNvSpPr txBox="1"/>
            <p:nvPr/>
          </p:nvSpPr>
          <p:spPr>
            <a:xfrm>
              <a:off x="3393737" y="3572179"/>
              <a:ext cx="900345" cy="307777"/>
            </a:xfrm>
            <a:prstGeom prst="rect">
              <a:avLst/>
            </a:prstGeom>
            <a:noFill/>
          </p:spPr>
          <p:txBody>
            <a:bodyPr wrap="square" rtlCol="0">
              <a:spAutoFit/>
            </a:bodyPr>
            <a:lstStyle/>
            <a:p>
              <a:pPr algn="ctr"/>
              <a:r>
                <a:rPr lang="en-US" sz="700">
                  <a:latin typeface="Segoe UI" panose="020B0502040204020203" pitchFamily="34" charset="0"/>
                  <a:cs typeface="Segoe UI" panose="020B0502040204020203" pitchFamily="34" charset="0"/>
                </a:rPr>
                <a:t>NVA/AFW/</a:t>
              </a:r>
            </a:p>
            <a:p>
              <a:pPr algn="ctr"/>
              <a:r>
                <a:rPr lang="en-US" sz="700">
                  <a:latin typeface="Segoe UI" panose="020B0502040204020203" pitchFamily="34" charset="0"/>
                  <a:cs typeface="Segoe UI" panose="020B0502040204020203" pitchFamily="34" charset="0"/>
                </a:rPr>
                <a:t>DNS</a:t>
              </a:r>
            </a:p>
          </p:txBody>
        </p:sp>
        <p:pic>
          <p:nvPicPr>
            <p:cNvPr id="5" name="Picture 4" descr="A close up of a map&#10;&#10;Description automatically generated">
              <a:extLst>
                <a:ext uri="{FF2B5EF4-FFF2-40B4-BE49-F238E27FC236}">
                  <a16:creationId xmlns:a16="http://schemas.microsoft.com/office/drawing/2014/main" id="{4DC70272-DDC9-4AC0-ACDB-B59553885DF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48515" y="4520018"/>
              <a:ext cx="3837168" cy="2151925"/>
            </a:xfrm>
            <a:prstGeom prst="rect">
              <a:avLst/>
            </a:prstGeom>
          </p:spPr>
        </p:pic>
      </p:grpSp>
      <p:graphicFrame>
        <p:nvGraphicFramePr>
          <p:cNvPr id="45" name="Group 2059">
            <a:extLst>
              <a:ext uri="{FF2B5EF4-FFF2-40B4-BE49-F238E27FC236}">
                <a16:creationId xmlns:a16="http://schemas.microsoft.com/office/drawing/2014/main" id="{EA5641A5-7A37-454C-B58E-2C6B78AB0411}"/>
              </a:ext>
            </a:extLst>
          </p:cNvPr>
          <p:cNvGraphicFramePr>
            <a:graphicFrameLocks noGrp="1"/>
          </p:cNvGraphicFramePr>
          <p:nvPr>
            <p:extLst>
              <p:ext uri="{D42A27DB-BD31-4B8C-83A1-F6EECF244321}">
                <p14:modId xmlns:p14="http://schemas.microsoft.com/office/powerpoint/2010/main" val="2081864573"/>
              </p:ext>
            </p:extLst>
          </p:nvPr>
        </p:nvGraphicFramePr>
        <p:xfrm>
          <a:off x="6807200" y="567211"/>
          <a:ext cx="5176849" cy="6171216"/>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63710919"/>
                    </a:ext>
                  </a:extLst>
                </a:gridCol>
                <a:gridCol w="1075765">
                  <a:extLst>
                    <a:ext uri="{9D8B030D-6E8A-4147-A177-3AD203B41FA5}">
                      <a16:colId xmlns:a16="http://schemas.microsoft.com/office/drawing/2014/main" val="2700619767"/>
                    </a:ext>
                  </a:extLst>
                </a:gridCol>
                <a:gridCol w="3003176">
                  <a:extLst>
                    <a:ext uri="{9D8B030D-6E8A-4147-A177-3AD203B41FA5}">
                      <a16:colId xmlns:a16="http://schemas.microsoft.com/office/drawing/2014/main" val="2959152633"/>
                    </a:ext>
                  </a:extLst>
                </a:gridCol>
                <a:gridCol w="598873">
                  <a:extLst>
                    <a:ext uri="{9D8B030D-6E8A-4147-A177-3AD203B41FA5}">
                      <a16:colId xmlns:a16="http://schemas.microsoft.com/office/drawing/2014/main" val="3807246700"/>
                    </a:ext>
                  </a:extLst>
                </a:gridCol>
              </a:tblGrid>
              <a:tr h="22712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5939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lumMod val="95000"/>
                              <a:lumOff val="5000"/>
                            </a:schemeClr>
                          </a:solidFill>
                          <a:effectLst/>
                          <a:latin typeface="Calibri"/>
                          <a:cs typeface="Segoe UI"/>
                        </a:rPr>
                        <a:t>D04.01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lumMod val="95000"/>
                              <a:lumOff val="5000"/>
                            </a:schemeClr>
                          </a:solidFill>
                          <a:effectLst/>
                          <a:latin typeface="Calibri"/>
                          <a:cs typeface="Segoe UI"/>
                        </a:rPr>
                        <a:t>HUB Vnet</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Calibri"/>
                        </a:rPr>
                        <a:t>Note: </a:t>
                      </a:r>
                      <a:r>
                        <a:rPr lang="en-US" sz="1100">
                          <a:solidFill>
                            <a:schemeClr val="tx1">
                              <a:lumMod val="95000"/>
                              <a:lumOff val="5000"/>
                            </a:schemeClr>
                          </a:solidFill>
                          <a:hlinkClick r:id="rId28">
                            <a:extLst>
                              <a:ext uri="{A12FA001-AC4F-418D-AE19-62706E023703}">
                                <ahyp:hlinkClr xmlns:ahyp="http://schemas.microsoft.com/office/drawing/2018/hyperlinkcolor" val="tx"/>
                              </a:ext>
                            </a:extLst>
                          </a:hlinkClick>
                        </a:rPr>
                        <a:t>Hub-spoke network topology in Azure - Azure Reference Architectures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569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D04.02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rPr>
                        <a:t>Virtual HUB</a:t>
                      </a:r>
                      <a:endPar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lumMod val="95000"/>
                              <a:lumOff val="5000"/>
                            </a:schemeClr>
                          </a:solidFill>
                          <a:effectLst/>
                          <a:latin typeface="Calibri"/>
                        </a:rPr>
                        <a:t>Note: </a:t>
                      </a:r>
                      <a:r>
                        <a:rPr lang="en-US" sz="1100">
                          <a:solidFill>
                            <a:schemeClr val="tx1">
                              <a:lumMod val="95000"/>
                              <a:lumOff val="5000"/>
                            </a:schemeClr>
                          </a:solidFill>
                          <a:hlinkClick r:id="rId29">
                            <a:extLst>
                              <a:ext uri="{A12FA001-AC4F-418D-AE19-62706E023703}">
                                <ahyp:hlinkClr xmlns:ahyp="http://schemas.microsoft.com/office/drawing/2018/hyperlinkcolor" val="tx"/>
                              </a:ext>
                            </a:extLst>
                          </a:hlinkClick>
                        </a:rPr>
                        <a:t>About virtual hub routing - Azure Virtual WAN | Microsoft Docs</a:t>
                      </a:r>
                      <a:endParaRPr lang="en-US" sz="1100" b="1" u="none" strike="noStrike" kern="1200" cap="none" normalizeH="0" baseline="0">
                        <a:ln>
                          <a:noFill/>
                        </a:ln>
                        <a:solidFill>
                          <a:schemeClr val="tx1">
                            <a:lumMod val="95000"/>
                            <a:lumOff val="5000"/>
                          </a:schemeClr>
                        </a:solidFill>
                        <a:effectLst/>
                        <a:latin typeface="Calibri"/>
                      </a:endParaRPr>
                    </a:p>
                    <a:p>
                      <a:pPr algn="l"/>
                      <a:r>
                        <a:rPr lang="en-US" sz="1100" b="1" i="0" u="none" strike="noStrike" kern="1200" cap="none" normalizeH="0" baseline="0">
                          <a:ln>
                            <a:noFill/>
                          </a:ln>
                          <a:solidFill>
                            <a:schemeClr val="tx1">
                              <a:lumMod val="95000"/>
                              <a:lumOff val="5000"/>
                            </a:schemeClr>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7405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D04.03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Azure Firewall Policy</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0">
                            <a:extLst>
                              <a:ext uri="{A12FA001-AC4F-418D-AE19-62706E023703}">
                                <ahyp:hlinkClr xmlns:ahyp="http://schemas.microsoft.com/office/drawing/2018/hyperlinkcolor" val="tx"/>
                              </a:ext>
                            </a:extLst>
                          </a:hlinkClick>
                        </a:rPr>
                        <a:t>What is Azure Firewall Manager?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569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D04.04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Azure Firewall</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1">
                            <a:extLst>
                              <a:ext uri="{A12FA001-AC4F-418D-AE19-62706E023703}">
                                <ahyp:hlinkClr xmlns:ahyp="http://schemas.microsoft.com/office/drawing/2018/hyperlinkcolor" val="tx"/>
                              </a:ext>
                            </a:extLst>
                          </a:hlinkClick>
                        </a:rPr>
                        <a:t>What is Azure Firewall?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kumimoji="0"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569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D04.05</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Azure Private DNS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2">
                            <a:extLst>
                              <a:ext uri="{A12FA001-AC4F-418D-AE19-62706E023703}">
                                <ahyp:hlinkClr xmlns:ahyp="http://schemas.microsoft.com/office/drawing/2018/hyperlinkcolor" val="tx"/>
                              </a:ext>
                            </a:extLst>
                          </a:hlinkClick>
                        </a:rPr>
                        <a:t>What is Azure Private DNS?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kumimoji="0"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7405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D04.06</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Azure DDoS Standard</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3">
                            <a:extLst>
                              <a:ext uri="{A12FA001-AC4F-418D-AE19-62706E023703}">
                                <ahyp:hlinkClr xmlns:ahyp="http://schemas.microsoft.com/office/drawing/2018/hyperlinkcolor" val="tx"/>
                              </a:ext>
                            </a:extLst>
                          </a:hlinkClick>
                        </a:rPr>
                        <a:t>Azure DDoS Protection Standard Overview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kumimoji="0"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Auto</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7405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D04.07</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ExpressRoute Circuit</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4">
                            <a:extLst>
                              <a:ext uri="{A12FA001-AC4F-418D-AE19-62706E023703}">
                                <ahyp:hlinkClr xmlns:ahyp="http://schemas.microsoft.com/office/drawing/2018/hyperlinkcolor" val="tx"/>
                              </a:ext>
                            </a:extLst>
                          </a:hlinkClick>
                        </a:rPr>
                        <a:t>Azure ExpressRoute Overview: Connect over a private connection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kumimoji="0"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Manual</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5693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D04.08</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Network Watcher</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a:solidFill>
                            <a:schemeClr val="tx1">
                              <a:lumMod val="95000"/>
                              <a:lumOff val="5000"/>
                            </a:schemeClr>
                          </a:solidFill>
                          <a:hlinkClick r:id="rId35">
                            <a:extLst>
                              <a:ext uri="{A12FA001-AC4F-418D-AE19-62706E023703}">
                                <ahyp:hlinkClr xmlns:ahyp="http://schemas.microsoft.com/office/drawing/2018/hyperlinkcolor" val="tx"/>
                              </a:ext>
                            </a:extLst>
                          </a:hlinkClick>
                        </a:rPr>
                        <a:t>Azure Network Watcher | Microsoft Docs</a:t>
                      </a:r>
                      <a:endParaRPr lang="en-US" sz="1100" b="0">
                        <a:solidFill>
                          <a:schemeClr val="tx1">
                            <a:lumMod val="95000"/>
                            <a:lumOff val="5000"/>
                          </a:schemeClr>
                        </a:solidFill>
                        <a:latin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a:t>
                      </a:r>
                    </a:p>
                    <a:p>
                      <a:pPr algn="l"/>
                      <a:endParaRPr kumimoji="0"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Auto</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851089">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D04.00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latin typeface="+mn-lt"/>
                        <a:cs typeface="Segoe UI"/>
                      </a:endParaRPr>
                    </a:p>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25892670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D. Network Topology and Connectivity</a:t>
            </a:r>
            <a:r>
              <a:rPr kumimoji="0" lang="en-GB" sz="1800" b="0" i="0" u="none" strike="noStrike" kern="1200" cap="none" spc="0" normalizeH="0" baseline="0" noProof="0">
                <a:ln>
                  <a:noFill/>
                </a:ln>
                <a:solidFill>
                  <a:schemeClr val="tx1"/>
                </a:solidFill>
                <a:effectLst/>
                <a:uLnTx/>
                <a:uFillTx/>
                <a:latin typeface="+mn-lt"/>
                <a:ea typeface="+mn-ea"/>
                <a:cs typeface="+mn-cs"/>
              </a:rPr>
              <a:t> - Connectivity to Azure PaaS Services   </a:t>
            </a: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aphicFrame>
        <p:nvGraphicFramePr>
          <p:cNvPr id="44" name="Group 2020"/>
          <p:cNvGraphicFramePr>
            <a:graphicFrameLocks noGrp="1"/>
          </p:cNvGraphicFramePr>
          <p:nvPr>
            <p:extLst>
              <p:ext uri="{D42A27DB-BD31-4B8C-83A1-F6EECF244321}">
                <p14:modId xmlns:p14="http://schemas.microsoft.com/office/powerpoint/2010/main" val="1712498644"/>
              </p:ext>
            </p:extLst>
          </p:nvPr>
        </p:nvGraphicFramePr>
        <p:xfrm>
          <a:off x="168966" y="567209"/>
          <a:ext cx="6312516" cy="5686012"/>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327632">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5. Connectivity to Azure PaaS Services</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266563">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kern="1200">
                          <a:solidFill>
                            <a:schemeClr val="tx1"/>
                          </a:solidFill>
                          <a:latin typeface="+mn-lt"/>
                        </a:rPr>
                        <a:t>Use VNet injection for supported Azure services to make them available from within a customer Virtual Network.</a:t>
                      </a:r>
                    </a:p>
                    <a:p>
                      <a:pPr marL="228600" indent="-228600">
                        <a:spcBef>
                          <a:spcPts val="600"/>
                        </a:spcBef>
                        <a:spcAft>
                          <a:spcPts val="600"/>
                        </a:spcAft>
                        <a:buFont typeface="+mj-lt"/>
                        <a:buAutoNum type="arabicPeriod"/>
                      </a:pPr>
                      <a:r>
                        <a:rPr lang="en-GB" sz="1100" kern="1200">
                          <a:solidFill>
                            <a:schemeClr val="tx1"/>
                          </a:solidFill>
                          <a:latin typeface="+mn-lt"/>
                        </a:rPr>
                        <a:t>Azure PaaS services that have been injected into a Virtual Network still perform management plane operations using public IP addresses. Ensure that this communication is locked down within the Virtual Network using UDRs and NSGs.</a:t>
                      </a:r>
                    </a:p>
                    <a:p>
                      <a:pPr marL="228600" indent="-228600">
                        <a:spcBef>
                          <a:spcPts val="600"/>
                        </a:spcBef>
                        <a:spcAft>
                          <a:spcPts val="600"/>
                        </a:spcAft>
                        <a:buFont typeface="+mj-lt"/>
                        <a:buAutoNum type="arabicPeriod"/>
                      </a:pPr>
                      <a:r>
                        <a:rPr lang="en-GB" sz="1100" kern="1200">
                          <a:solidFill>
                            <a:schemeClr val="tx1"/>
                          </a:solidFill>
                          <a:latin typeface="+mn-lt"/>
                        </a:rPr>
                        <a:t>Use Azure Private Link, where available, for shared Azure PaaS services.</a:t>
                      </a:r>
                    </a:p>
                    <a:p>
                      <a:pPr marL="228600" indent="-228600">
                        <a:spcBef>
                          <a:spcPts val="600"/>
                        </a:spcBef>
                        <a:spcAft>
                          <a:spcPts val="600"/>
                        </a:spcAft>
                        <a:buFont typeface="+mj-lt"/>
                        <a:buAutoNum type="arabicPeriod"/>
                      </a:pPr>
                      <a:r>
                        <a:rPr lang="en-GB" sz="1100" kern="1200">
                          <a:solidFill>
                            <a:schemeClr val="tx1"/>
                          </a:solidFill>
                          <a:latin typeface="+mn-lt"/>
                        </a:rPr>
                        <a:t>Private Link is GA for several services and is in public preview for numerous ones. Private Link availability is detailed here.</a:t>
                      </a:r>
                    </a:p>
                    <a:p>
                      <a:pPr marL="228600" indent="-228600">
                        <a:spcBef>
                          <a:spcPts val="600"/>
                        </a:spcBef>
                        <a:spcAft>
                          <a:spcPts val="600"/>
                        </a:spcAft>
                        <a:buFont typeface="+mj-lt"/>
                        <a:buAutoNum type="arabicPeriod"/>
                      </a:pPr>
                      <a:r>
                        <a:rPr lang="en-GB" sz="1100" kern="1200">
                          <a:solidFill>
                            <a:schemeClr val="tx1"/>
                          </a:solidFill>
                          <a:latin typeface="+mn-lt"/>
                        </a:rPr>
                        <a:t>Access Azure PaaS services from on-premises via ExpressRoute Private Peering, using either VNet injection for dedicated Azure services or Azure Private Link for available shared Azure services.</a:t>
                      </a:r>
                    </a:p>
                    <a:p>
                      <a:pPr marL="228600" indent="-228600">
                        <a:spcBef>
                          <a:spcPts val="600"/>
                        </a:spcBef>
                        <a:spcAft>
                          <a:spcPts val="600"/>
                        </a:spcAft>
                        <a:buFont typeface="+mj-lt"/>
                        <a:buAutoNum type="arabicPeriod"/>
                      </a:pPr>
                      <a:r>
                        <a:rPr lang="en-GB" sz="1100" kern="1200">
                          <a:solidFill>
                            <a:schemeClr val="tx1"/>
                          </a:solidFill>
                          <a:latin typeface="+mn-lt"/>
                        </a:rPr>
                        <a:t>To access Azure PaaS services from on-premises when VNet injection or Private Link are not available, use ExpressRoute with Microsoft Peering when there are no data exfiltration concerns. This would avoid transiting over the public internet.</a:t>
                      </a:r>
                    </a:p>
                    <a:p>
                      <a:pPr marL="228600" indent="-228600">
                        <a:spcBef>
                          <a:spcPts val="600"/>
                        </a:spcBef>
                        <a:spcAft>
                          <a:spcPts val="600"/>
                        </a:spcAft>
                        <a:buFont typeface="+mj-lt"/>
                        <a:buAutoNum type="arabicPeriod"/>
                      </a:pPr>
                      <a:r>
                        <a:rPr lang="en-GB" sz="1100" kern="1200">
                          <a:solidFill>
                            <a:schemeClr val="tx1"/>
                          </a:solidFill>
                          <a:latin typeface="+mn-lt"/>
                        </a:rPr>
                        <a:t>Use VNet Service Endpoints to secure access to Azure PaaS services from within a customer VNet, but only when Private Link is not available and when there are no data exfiltration concerns. To address data exfiltration concerns with Service Endpoints:</a:t>
                      </a:r>
                    </a:p>
                    <a:p>
                      <a:pPr marL="628650" lvl="1" indent="-171450">
                        <a:spcBef>
                          <a:spcPts val="0"/>
                        </a:spcBef>
                        <a:spcAft>
                          <a:spcPts val="0"/>
                        </a:spcAft>
                        <a:buFont typeface="Arial" panose="020B0604020202020204" pitchFamily="34" charset="0"/>
                        <a:buChar char="•"/>
                      </a:pPr>
                      <a:r>
                        <a:rPr lang="en-GB" sz="1100" kern="1200">
                          <a:solidFill>
                            <a:schemeClr val="tx1"/>
                          </a:solidFill>
                          <a:latin typeface="+mn-lt"/>
                        </a:rPr>
                        <a:t>Use NVA filtering.</a:t>
                      </a:r>
                    </a:p>
                    <a:p>
                      <a:pPr marL="628650" lvl="1" indent="-171450">
                        <a:spcBef>
                          <a:spcPts val="0"/>
                        </a:spcBef>
                        <a:spcAft>
                          <a:spcPts val="600"/>
                        </a:spcAft>
                        <a:buFont typeface="Arial" panose="020B0604020202020204" pitchFamily="34" charset="0"/>
                        <a:buChar char="•"/>
                      </a:pPr>
                      <a:r>
                        <a:rPr lang="en-GB" sz="1100" kern="1200">
                          <a:solidFill>
                            <a:schemeClr val="tx1"/>
                          </a:solidFill>
                          <a:latin typeface="+mn-lt"/>
                        </a:rPr>
                        <a:t>Use VNet Service Endpoint Policies for Azure Storage.</a:t>
                      </a:r>
                    </a:p>
                    <a:p>
                      <a:pPr marL="228600" indent="-228600">
                        <a:spcBef>
                          <a:spcPts val="600"/>
                        </a:spcBef>
                        <a:spcAft>
                          <a:spcPts val="600"/>
                        </a:spcAft>
                        <a:buFont typeface="+mj-lt"/>
                        <a:buAutoNum type="arabicPeriod"/>
                      </a:pPr>
                      <a:r>
                        <a:rPr lang="en-GB" sz="1100" kern="1200">
                          <a:solidFill>
                            <a:schemeClr val="tx1"/>
                          </a:solidFill>
                          <a:latin typeface="+mn-lt"/>
                        </a:rPr>
                        <a:t>Do not enable VNet Service Endpoints by default on all subnets.</a:t>
                      </a:r>
                    </a:p>
                    <a:p>
                      <a:pPr marL="228600" indent="-228600">
                        <a:spcBef>
                          <a:spcPts val="600"/>
                        </a:spcBef>
                        <a:spcAft>
                          <a:spcPts val="600"/>
                        </a:spcAft>
                        <a:buFont typeface="+mj-lt"/>
                        <a:buAutoNum type="arabicPeriod"/>
                      </a:pPr>
                      <a:r>
                        <a:rPr lang="en-GB" sz="1100" kern="1200">
                          <a:solidFill>
                            <a:schemeClr val="tx1"/>
                          </a:solidFill>
                          <a:latin typeface="+mn-lt"/>
                        </a:rPr>
                        <a:t>Do not use VNet Service Endpoints when there are data exfiltration concerns, unless NVA filtering is used.</a:t>
                      </a:r>
                    </a:p>
                    <a:p>
                      <a:pPr marL="228600" indent="-228600">
                        <a:spcBef>
                          <a:spcPts val="600"/>
                        </a:spcBef>
                        <a:spcAft>
                          <a:spcPts val="600"/>
                        </a:spcAft>
                        <a:buFont typeface="+mj-lt"/>
                        <a:buAutoNum type="arabicPeriod"/>
                      </a:pPr>
                      <a:r>
                        <a:rPr lang="en-GB" sz="1100" kern="1200">
                          <a:solidFill>
                            <a:schemeClr val="tx1"/>
                          </a:solidFill>
                          <a:latin typeface="+mn-lt"/>
                        </a:rPr>
                        <a:t>It is strongly recommended to not implement forced tunnelling to enable communication from Azure to Azure resources.</a:t>
                      </a:r>
                      <a:endParaRPr lang="en-US" sz="1100" kern="1200">
                        <a:solidFill>
                          <a:schemeClr val="tx1"/>
                        </a:solidFill>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5" name="Group 2059">
            <a:extLst>
              <a:ext uri="{FF2B5EF4-FFF2-40B4-BE49-F238E27FC236}">
                <a16:creationId xmlns:a16="http://schemas.microsoft.com/office/drawing/2014/main" id="{F21DD9DD-FEFB-4CE8-A660-D6BE33C7C35E}"/>
              </a:ext>
            </a:extLst>
          </p:cNvPr>
          <p:cNvGraphicFramePr>
            <a:graphicFrameLocks noGrp="1"/>
          </p:cNvGraphicFramePr>
          <p:nvPr>
            <p:extLst>
              <p:ext uri="{D42A27DB-BD31-4B8C-83A1-F6EECF244321}">
                <p14:modId xmlns:p14="http://schemas.microsoft.com/office/powerpoint/2010/main" val="3271173127"/>
              </p:ext>
            </p:extLst>
          </p:nvPr>
        </p:nvGraphicFramePr>
        <p:xfrm>
          <a:off x="6807200" y="567211"/>
          <a:ext cx="5176849" cy="5686010"/>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63710919"/>
                    </a:ext>
                  </a:extLst>
                </a:gridCol>
                <a:gridCol w="1075765">
                  <a:extLst>
                    <a:ext uri="{9D8B030D-6E8A-4147-A177-3AD203B41FA5}">
                      <a16:colId xmlns:a16="http://schemas.microsoft.com/office/drawing/2014/main" val="2700619767"/>
                    </a:ext>
                  </a:extLst>
                </a:gridCol>
                <a:gridCol w="3003176">
                  <a:extLst>
                    <a:ext uri="{9D8B030D-6E8A-4147-A177-3AD203B41FA5}">
                      <a16:colId xmlns:a16="http://schemas.microsoft.com/office/drawing/2014/main" val="2959152633"/>
                    </a:ext>
                  </a:extLst>
                </a:gridCol>
                <a:gridCol w="598873">
                  <a:extLst>
                    <a:ext uri="{9D8B030D-6E8A-4147-A177-3AD203B41FA5}">
                      <a16:colId xmlns:a16="http://schemas.microsoft.com/office/drawing/2014/main" val="3807246700"/>
                    </a:ext>
                  </a:extLst>
                </a:gridCol>
              </a:tblGrid>
              <a:tr h="25067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8006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D05.01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Vnet-injected services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Calibri"/>
                        </a:rPr>
                        <a:t>(examples) Databricks, SQL MI, Azure Data Factory, App GW v2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8006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D05.02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Private Link Services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p>
                    <a:p>
                      <a:pPr algn="l"/>
                      <a:r>
                        <a:rPr lang="en-US" sz="1100" b="0" i="0" u="none" strike="noStrike" kern="1200" cap="none" normalizeH="0" baseline="0">
                          <a:ln>
                            <a:noFill/>
                          </a:ln>
                          <a:solidFill>
                            <a:schemeClr val="tx1"/>
                          </a:solidFill>
                          <a:effectLst/>
                          <a:latin typeface="Calibri"/>
                          <a:ea typeface="+mn-ea"/>
                          <a:cs typeface="Segoe UI"/>
                        </a:rPr>
                        <a:t>(examples) Azure SQL, Storage (blog), Cosmos DB and Key Vault</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8173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D05.03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Service Endpoint Serivces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rPr>
                        <a:t>Note: </a:t>
                      </a:r>
                      <a:r>
                        <a:rPr lang="en-US" sz="1100" b="0">
                          <a:latin typeface="+mn-lt"/>
                        </a:rPr>
                        <a:t>Secure access to PaaS services from within customer Vnet if private link is not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cs typeface="Segoe UI"/>
                        </a:rPr>
                        <a:t>Decision: </a:t>
                      </a:r>
                    </a:p>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628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D05.04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NVA Filtering</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rPr>
                        <a:t>Note: </a:t>
                      </a:r>
                      <a:r>
                        <a:rPr lang="en-US" sz="1100" b="0">
                          <a:latin typeface="+mn-lt"/>
                        </a:rPr>
                        <a:t>For addressing data exfiltration concerns.</a:t>
                      </a:r>
                      <a:endParaRPr lang="en-US" sz="1100" b="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cs typeface="Segoe UI"/>
                        </a:rPr>
                        <a:t>Decision: </a:t>
                      </a:r>
                    </a:p>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3803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3759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3463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3463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939358">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D05.00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0" i="0" u="none" strike="noStrike" kern="1200" cap="none" normalizeH="0" baseline="0">
                          <a:ln>
                            <a:noFill/>
                          </a:ln>
                          <a:solidFill>
                            <a:schemeClr val="tx1"/>
                          </a:solidFill>
                          <a:effectLst/>
                          <a:latin typeface="+mn-lt"/>
                          <a:ea typeface="+mn-ea"/>
                          <a:cs typeface="Segoe UI"/>
                        </a:rPr>
                        <a:t>(Example)​</a:t>
                      </a:r>
                    </a:p>
                    <a:p>
                      <a:pPr algn="l"/>
                      <a:r>
                        <a:rPr kumimoji="0" lang="en-US" sz="1100" b="0" i="0" u="none" strike="noStrike" kern="1200" cap="none" normalizeH="0" baseline="0">
                          <a:ln>
                            <a:noFill/>
                          </a:ln>
                          <a:solidFill>
                            <a:schemeClr val="tx1"/>
                          </a:solidFill>
                          <a:effectLst/>
                          <a:latin typeface="+mn-lt"/>
                          <a:ea typeface="+mn-ea"/>
                          <a:cs typeface="Segoe UI"/>
                        </a:rPr>
                        <a:t>Access to Azure PaaS services from on-premises will be done via ExpressRoute Private Peering</a:t>
                      </a: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kumimoji="0" lang="en-US" sz="1100" b="0" i="0" u="none" strike="noStrike" kern="1200" cap="none" normalizeH="0" baseline="0">
                          <a:ln>
                            <a:noFill/>
                          </a:ln>
                          <a:solidFill>
                            <a:schemeClr val="tx1"/>
                          </a:solidFill>
                          <a:effectLst/>
                          <a:latin typeface="Calibri"/>
                          <a:ea typeface="+mn-ea"/>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417686829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10740074"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D. Network Topology and Connectivity</a:t>
            </a:r>
            <a:r>
              <a:rPr kumimoji="0" lang="en-GB" sz="1800" b="0" i="0" u="none" strike="noStrike" kern="1200" cap="none" spc="0" normalizeH="0" baseline="0" noProof="0">
                <a:ln>
                  <a:noFill/>
                </a:ln>
                <a:solidFill>
                  <a:schemeClr val="tx1"/>
                </a:solidFill>
                <a:effectLst/>
                <a:uLnTx/>
                <a:uFillTx/>
                <a:latin typeface="+mn-lt"/>
                <a:ea typeface="+mn-ea"/>
                <a:cs typeface="+mn-cs"/>
              </a:rPr>
              <a:t> - </a:t>
            </a:r>
            <a:r>
              <a:rPr kumimoji="0" lang="en-US" sz="1800" b="0" i="0" u="none" strike="noStrike" kern="1200" cap="none" spc="0" normalizeH="0" baseline="0" noProof="0">
                <a:ln>
                  <a:noFill/>
                </a:ln>
                <a:solidFill>
                  <a:schemeClr val="tx1"/>
                </a:solidFill>
                <a:effectLst/>
                <a:uLnTx/>
                <a:uFillTx/>
                <a:latin typeface="+mn-lt"/>
                <a:ea typeface="+mn-ea"/>
                <a:cs typeface="+mn-cs"/>
              </a:rPr>
              <a:t>Planning for Inbound and Outbound Internet Connectivity</a:t>
            </a:r>
            <a:r>
              <a:rPr kumimoji="0" lang="en-GB" sz="1800" b="0" i="0" u="none" strike="noStrike" kern="1200" cap="none" spc="0" normalizeH="0" baseline="0" noProof="0">
                <a:ln>
                  <a:noFill/>
                </a:ln>
                <a:solidFill>
                  <a:schemeClr val="tx1"/>
                </a:solidFill>
                <a:effectLst/>
                <a:uLnTx/>
                <a:uFillTx/>
                <a:latin typeface="+mn-lt"/>
                <a:ea typeface="+mn-ea"/>
                <a:cs typeface="+mn-cs"/>
              </a:rPr>
              <a:t> </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829712359"/>
              </p:ext>
            </p:extLst>
          </p:nvPr>
        </p:nvGraphicFramePr>
        <p:xfrm>
          <a:off x="168966" y="567210"/>
          <a:ext cx="6312516" cy="5438913"/>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353209">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6. Planning for Inbound and Outbound Internet Connectivity</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4"/>
                  </a:ext>
                </a:extLst>
              </a:tr>
              <a:tr h="5085704">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0"/>
                        </a:spcAft>
                        <a:buFont typeface="+mj-lt"/>
                        <a:buAutoNum type="arabicPeriod"/>
                      </a:pPr>
                      <a:r>
                        <a:rPr lang="en-US" sz="1100">
                          <a:latin typeface="+mn-lt"/>
                        </a:rPr>
                        <a:t>Use Azure Firewall to govern:</a:t>
                      </a:r>
                    </a:p>
                    <a:p>
                      <a:pPr marL="685800" lvl="1" indent="-228600">
                        <a:buFont typeface="Arial" panose="020B0604020202020204" pitchFamily="34" charset="0"/>
                        <a:buChar char="•"/>
                      </a:pPr>
                      <a:r>
                        <a:rPr lang="en-US" sz="1100">
                          <a:latin typeface="+mn-lt"/>
                        </a:rPr>
                        <a:t>Azure outbound traffic to the internet</a:t>
                      </a:r>
                    </a:p>
                    <a:p>
                      <a:pPr marL="685800" lvl="1" indent="-228600">
                        <a:buFont typeface="Arial" panose="020B0604020202020204" pitchFamily="34" charset="0"/>
                        <a:buChar char="•"/>
                      </a:pPr>
                      <a:r>
                        <a:rPr lang="en-US" sz="1100">
                          <a:latin typeface="+mn-lt"/>
                        </a:rPr>
                        <a:t>Non-HTTP/S inbound connections</a:t>
                      </a:r>
                    </a:p>
                    <a:p>
                      <a:pPr marL="685800" lvl="1" indent="-228600">
                        <a:spcAft>
                          <a:spcPts val="600"/>
                        </a:spcAft>
                        <a:buFont typeface="Arial" panose="020B0604020202020204" pitchFamily="34" charset="0"/>
                        <a:buChar char="•"/>
                      </a:pPr>
                      <a:r>
                        <a:rPr lang="en-US" sz="1100">
                          <a:latin typeface="+mn-lt"/>
                        </a:rPr>
                        <a:t>East-West traffic filtering (if required by customer)</a:t>
                      </a:r>
                    </a:p>
                    <a:p>
                      <a:pPr marL="228600" indent="-228600">
                        <a:spcBef>
                          <a:spcPts val="600"/>
                        </a:spcBef>
                        <a:spcAft>
                          <a:spcPts val="600"/>
                        </a:spcAft>
                        <a:buFont typeface="+mj-lt"/>
                        <a:buAutoNum type="arabicPeriod"/>
                      </a:pPr>
                      <a:r>
                        <a:rPr lang="en-US" sz="1100">
                          <a:latin typeface="+mn-lt"/>
                        </a:rPr>
                        <a:t>Use Firewall Manager (in preview) to deploy and manage Azure Firewalls across VWAN or in hub </a:t>
                      </a:r>
                      <a:r>
                        <a:rPr lang="en-US" sz="1100" err="1">
                          <a:latin typeface="+mn-lt"/>
                        </a:rPr>
                        <a:t>Vnets</a:t>
                      </a:r>
                      <a:endParaRPr lang="en-US" sz="1100">
                        <a:latin typeface="+mn-lt"/>
                      </a:endParaRPr>
                    </a:p>
                    <a:p>
                      <a:pPr marL="228600" indent="-228600">
                        <a:spcBef>
                          <a:spcPts val="600"/>
                        </a:spcBef>
                        <a:spcAft>
                          <a:spcPts val="600"/>
                        </a:spcAft>
                        <a:buFont typeface="+mj-lt"/>
                        <a:buAutoNum type="arabicPeriod"/>
                      </a:pPr>
                      <a:r>
                        <a:rPr lang="en-US" sz="1100">
                          <a:latin typeface="+mn-lt"/>
                        </a:rPr>
                        <a:t>Create a global Azure Firewall policy to govern security posture across the global network environment and assign it to all Azure Firewalls. Allow for granular policies to meet requirements of specific regions by delegating incremental Firewall Policies to local security teams via RBAC.</a:t>
                      </a:r>
                    </a:p>
                    <a:p>
                      <a:pPr marL="228600" indent="-228600">
                        <a:spcBef>
                          <a:spcPts val="600"/>
                        </a:spcBef>
                        <a:spcAft>
                          <a:spcPts val="600"/>
                        </a:spcAft>
                        <a:buFont typeface="+mj-lt"/>
                        <a:buAutoNum type="arabicPeriod"/>
                      </a:pPr>
                      <a:r>
                        <a:rPr lang="en-US" sz="1100">
                          <a:latin typeface="+mn-lt"/>
                        </a:rPr>
                        <a:t>Use Application Gateway WAF within a "Landing Zone" Virtual Network for protecting inbound HTTP/S traffic from the internet.</a:t>
                      </a:r>
                    </a:p>
                    <a:p>
                      <a:pPr marL="228600" indent="-228600">
                        <a:spcBef>
                          <a:spcPts val="600"/>
                        </a:spcBef>
                        <a:spcAft>
                          <a:spcPts val="600"/>
                        </a:spcAft>
                        <a:buFont typeface="+mj-lt"/>
                        <a:buAutoNum type="arabicPeriod"/>
                      </a:pPr>
                      <a:r>
                        <a:rPr lang="en-US" sz="1100">
                          <a:latin typeface="+mn-lt"/>
                        </a:rPr>
                        <a:t>Use Azure Front Door WAF policies to provide global protection across Azure regions for inbound HTTP/S connections to a "Landing Zone".</a:t>
                      </a:r>
                    </a:p>
                    <a:p>
                      <a:pPr marL="228600" indent="-228600">
                        <a:spcBef>
                          <a:spcPts val="600"/>
                        </a:spcBef>
                        <a:spcAft>
                          <a:spcPts val="0"/>
                        </a:spcAft>
                        <a:buFont typeface="+mj-lt"/>
                        <a:buAutoNum type="arabicPeriod"/>
                      </a:pPr>
                      <a:r>
                        <a:rPr lang="en-US" sz="1100">
                          <a:latin typeface="+mn-lt"/>
                        </a:rPr>
                        <a:t>If 3rd party NVAs are required for east-west and/or south-north traffic protection/filtering:</a:t>
                      </a:r>
                    </a:p>
                    <a:p>
                      <a:pPr marL="685800" lvl="1" indent="-228600">
                        <a:buFont typeface="Arial" panose="020B0604020202020204" pitchFamily="34" charset="0"/>
                        <a:buChar char="•"/>
                      </a:pPr>
                      <a:r>
                        <a:rPr lang="en-US" sz="1100">
                          <a:latin typeface="+mn-lt"/>
                        </a:rPr>
                        <a:t>For VWAN network topologies, deploy the NVAs to a separate </a:t>
                      </a:r>
                      <a:r>
                        <a:rPr lang="en-US" sz="1100" err="1">
                          <a:latin typeface="+mn-lt"/>
                        </a:rPr>
                        <a:t>VNet</a:t>
                      </a:r>
                      <a:r>
                        <a:rPr lang="en-US" sz="1100">
                          <a:latin typeface="+mn-lt"/>
                        </a:rPr>
                        <a:t> (i.e. NVA </a:t>
                      </a:r>
                      <a:r>
                        <a:rPr lang="en-US" sz="1100" err="1">
                          <a:latin typeface="+mn-lt"/>
                        </a:rPr>
                        <a:t>VNet</a:t>
                      </a:r>
                      <a:r>
                        <a:rPr lang="en-US" sz="1100">
                          <a:latin typeface="+mn-lt"/>
                        </a:rPr>
                        <a:t>)</a:t>
                      </a:r>
                    </a:p>
                    <a:p>
                      <a:pPr marL="685800" lvl="1" indent="-228600">
                        <a:spcAft>
                          <a:spcPts val="600"/>
                        </a:spcAft>
                        <a:buFont typeface="Arial" panose="020B0604020202020204" pitchFamily="34" charset="0"/>
                        <a:buChar char="•"/>
                      </a:pPr>
                      <a:r>
                        <a:rPr lang="en-US" sz="1100">
                          <a:latin typeface="+mn-lt"/>
                        </a:rPr>
                        <a:t>For non-Virtual WAN network topologies, deploy the 3rd party NVAs in the central Hub </a:t>
                      </a:r>
                      <a:r>
                        <a:rPr lang="en-US" sz="1100" err="1">
                          <a:latin typeface="+mn-lt"/>
                        </a:rPr>
                        <a:t>VNet</a:t>
                      </a:r>
                      <a:r>
                        <a:rPr lang="en-US" sz="1100">
                          <a:latin typeface="+mn-lt"/>
                        </a:rPr>
                        <a:t>.</a:t>
                      </a:r>
                    </a:p>
                    <a:p>
                      <a:pPr marL="228600" indent="-228600">
                        <a:spcBef>
                          <a:spcPts val="600"/>
                        </a:spcBef>
                        <a:buFont typeface="+mj-lt"/>
                        <a:buAutoNum type="arabicPeriod"/>
                      </a:pPr>
                      <a:r>
                        <a:rPr lang="en-US" sz="1100">
                          <a:latin typeface="+mn-lt"/>
                        </a:rPr>
                        <a:t>If 3rd party NVAs are required for inbound HTTP/S connections, they should be deployed within a "Landing Zone" Virtual Network, together with the applications that they are protecting and exposing to the internet.</a:t>
                      </a:r>
                      <a:endParaRPr lang="en-US" sz="1100">
                        <a:latin typeface="+mn-lt"/>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5"/>
                  </a:ext>
                </a:extLst>
              </a:tr>
            </a:tbl>
          </a:graphicData>
        </a:graphic>
      </p:graphicFrame>
      <p:graphicFrame>
        <p:nvGraphicFramePr>
          <p:cNvPr id="5" name="Group 2059">
            <a:extLst>
              <a:ext uri="{FF2B5EF4-FFF2-40B4-BE49-F238E27FC236}">
                <a16:creationId xmlns:a16="http://schemas.microsoft.com/office/drawing/2014/main" id="{6F8FEC04-E11A-4EDF-B994-6FEB5F61B9A2}"/>
              </a:ext>
            </a:extLst>
          </p:cNvPr>
          <p:cNvGraphicFramePr>
            <a:graphicFrameLocks noGrp="1"/>
          </p:cNvGraphicFramePr>
          <p:nvPr>
            <p:extLst>
              <p:ext uri="{D42A27DB-BD31-4B8C-83A1-F6EECF244321}">
                <p14:modId xmlns:p14="http://schemas.microsoft.com/office/powerpoint/2010/main" val="1044763954"/>
              </p:ext>
            </p:extLst>
          </p:nvPr>
        </p:nvGraphicFramePr>
        <p:xfrm>
          <a:off x="6807200" y="567211"/>
          <a:ext cx="5176849" cy="5929405"/>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63710919"/>
                    </a:ext>
                  </a:extLst>
                </a:gridCol>
                <a:gridCol w="1075765">
                  <a:extLst>
                    <a:ext uri="{9D8B030D-6E8A-4147-A177-3AD203B41FA5}">
                      <a16:colId xmlns:a16="http://schemas.microsoft.com/office/drawing/2014/main" val="2700619767"/>
                    </a:ext>
                  </a:extLst>
                </a:gridCol>
                <a:gridCol w="2859741">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5067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8006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D06.01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NVA for East-West traffic</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Calibri"/>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Calibri"/>
                        </a:rPr>
                        <a:t>Azure Firewall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Automatic</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8006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D06.02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NVA for South-North traffic</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mn-lt"/>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mn-lt"/>
                        </a:rPr>
                        <a:t>Azure Firewall</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Automatic</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8173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D06.03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NVA for North-South</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rPr>
                        <a:t>Note: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mn-lt"/>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mn-lt"/>
                        </a:rPr>
                        <a:t>Azure App Gateway with WAF and Azure Front Door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cs typeface="Segoe UI"/>
                        </a:rPr>
                        <a:t>Decision: </a:t>
                      </a:r>
                    </a:p>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Automatic</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628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3803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3759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3463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3463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939358">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D06.00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315384253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D. Network Topology and Connectivity</a:t>
            </a:r>
            <a:r>
              <a:rPr kumimoji="0" lang="en-GB" sz="1800" b="0" i="0" u="none" strike="noStrike" kern="1200" cap="none" spc="0" normalizeH="0" baseline="0" noProof="0">
                <a:ln>
                  <a:noFill/>
                </a:ln>
                <a:solidFill>
                  <a:schemeClr val="tx1"/>
                </a:solidFill>
                <a:effectLst/>
                <a:uLnTx/>
                <a:uFillTx/>
                <a:latin typeface="+mn-lt"/>
                <a:ea typeface="+mn-ea"/>
                <a:cs typeface="+mn-cs"/>
              </a:rPr>
              <a:t> - Planning for Application Delivery </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3768176048"/>
              </p:ext>
            </p:extLst>
          </p:nvPr>
        </p:nvGraphicFramePr>
        <p:xfrm>
          <a:off x="179180" y="567205"/>
          <a:ext cx="6312516" cy="5787363"/>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448631">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 typeface="+mj-lt"/>
                        <a:buNone/>
                        <a:tabLst/>
                        <a:defRPr/>
                      </a:pPr>
                      <a:r>
                        <a:rPr lang="en-GB" sz="1100" b="1" kern="1200">
                          <a:solidFill>
                            <a:schemeClr val="tx1"/>
                          </a:solidFill>
                          <a:effectLst/>
                          <a:latin typeface="+mn-lt"/>
                        </a:rPr>
                        <a:t>7. Planning for Application Delivery</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338732">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US" sz="1100" kern="1200">
                          <a:solidFill>
                            <a:schemeClr val="tx1"/>
                          </a:solidFill>
                          <a:latin typeface="+mn-lt"/>
                        </a:rPr>
                        <a:t>Application delivery for both internal and external facing applications should be performed within a "Landing Zones“</a:t>
                      </a:r>
                    </a:p>
                    <a:p>
                      <a:pPr marL="228600" indent="-228600">
                        <a:spcBef>
                          <a:spcPts val="600"/>
                        </a:spcBef>
                        <a:spcAft>
                          <a:spcPts val="600"/>
                        </a:spcAft>
                        <a:buFont typeface="+mj-lt"/>
                        <a:buAutoNum type="arabicPeriod"/>
                      </a:pPr>
                      <a:r>
                        <a:rPr lang="en-US" sz="1100" kern="1200">
                          <a:solidFill>
                            <a:schemeClr val="tx1"/>
                          </a:solidFill>
                          <a:latin typeface="+mn-lt"/>
                        </a:rPr>
                        <a:t>For secure delivery of HTTP/S applications, use Application Gateway v2 and ensure WAF protection/policies are enabled</a:t>
                      </a:r>
                    </a:p>
                    <a:p>
                      <a:pPr marL="228600" indent="-228600">
                        <a:spcBef>
                          <a:spcPts val="600"/>
                        </a:spcBef>
                        <a:spcAft>
                          <a:spcPts val="600"/>
                        </a:spcAft>
                        <a:buFont typeface="+mj-lt"/>
                        <a:buAutoNum type="arabicPeriod"/>
                      </a:pPr>
                      <a:r>
                        <a:rPr lang="en-US" sz="1100" kern="1200">
                          <a:solidFill>
                            <a:schemeClr val="tx1"/>
                          </a:solidFill>
                          <a:latin typeface="+mn-lt"/>
                        </a:rPr>
                        <a:t>Use a 3rd party NVAs if Application Gateway v2 cannot be used for the security of HTTP/S applications</a:t>
                      </a:r>
                    </a:p>
                    <a:p>
                      <a:pPr marL="228600" indent="-228600">
                        <a:spcBef>
                          <a:spcPts val="600"/>
                        </a:spcBef>
                        <a:spcAft>
                          <a:spcPts val="600"/>
                        </a:spcAft>
                        <a:buFont typeface="+mj-lt"/>
                        <a:buAutoNum type="arabicPeriod"/>
                      </a:pPr>
                      <a:r>
                        <a:rPr lang="en-US" sz="1100" kern="1200">
                          <a:solidFill>
                            <a:schemeClr val="tx1"/>
                          </a:solidFill>
                          <a:latin typeface="+mn-lt"/>
                        </a:rPr>
                        <a:t>Application Gateway v2 or 3rd party NVAs used for inbound HTTP/S connections, should be deployed within the "Landing Zone" Virtual Network, together with the applications that they are securing</a:t>
                      </a:r>
                    </a:p>
                    <a:p>
                      <a:pPr marL="228600" indent="-228600">
                        <a:spcBef>
                          <a:spcPts val="600"/>
                        </a:spcBef>
                        <a:spcAft>
                          <a:spcPts val="600"/>
                        </a:spcAft>
                        <a:buFont typeface="+mj-lt"/>
                        <a:buAutoNum type="arabicPeriod"/>
                      </a:pPr>
                      <a:r>
                        <a:rPr lang="en-US" sz="1100" kern="1200">
                          <a:solidFill>
                            <a:schemeClr val="tx1"/>
                          </a:solidFill>
                          <a:latin typeface="+mn-lt"/>
                        </a:rPr>
                        <a:t>All public IP addresses in a "Landing Zone" should be protected with a DDoS Standard protection plan</a:t>
                      </a:r>
                    </a:p>
                    <a:p>
                      <a:pPr marL="228600" indent="-228600">
                        <a:spcBef>
                          <a:spcPts val="600"/>
                        </a:spcBef>
                        <a:spcAft>
                          <a:spcPts val="600"/>
                        </a:spcAft>
                        <a:buFont typeface="+mj-lt"/>
                        <a:buAutoNum type="arabicPeriod"/>
                      </a:pPr>
                      <a:r>
                        <a:rPr lang="en-US" sz="1100" kern="1200">
                          <a:solidFill>
                            <a:schemeClr val="tx1"/>
                          </a:solidFill>
                          <a:latin typeface="+mn-lt"/>
                        </a:rPr>
                        <a:t>Global HTTP/S applications that span Azure regions should be delivered and protected using Azure Front Door with WAF policies</a:t>
                      </a:r>
                    </a:p>
                    <a:p>
                      <a:pPr marL="228600" indent="-228600">
                        <a:spcBef>
                          <a:spcPts val="600"/>
                        </a:spcBef>
                        <a:spcAft>
                          <a:spcPts val="600"/>
                        </a:spcAft>
                        <a:buFont typeface="+mj-lt"/>
                        <a:buAutoNum type="arabicPeriod"/>
                      </a:pPr>
                      <a:r>
                        <a:rPr lang="en-US" sz="1100" kern="1200">
                          <a:solidFill>
                            <a:schemeClr val="tx1"/>
                          </a:solidFill>
                          <a:latin typeface="+mn-lt"/>
                        </a:rPr>
                        <a:t>When using Azure Front Door and Application Gateway to protect HTTP/S applications, use WAF policies in Front Door and lock down Application Gateway to receive traffic only from Azure Front Door</a:t>
                      </a:r>
                    </a:p>
                    <a:p>
                      <a:pPr marL="228600" indent="-228600">
                        <a:spcBef>
                          <a:spcPts val="600"/>
                        </a:spcBef>
                        <a:spcAft>
                          <a:spcPts val="600"/>
                        </a:spcAft>
                        <a:buFont typeface="+mj-lt"/>
                        <a:buAutoNum type="arabicPeriod"/>
                      </a:pPr>
                      <a:r>
                        <a:rPr lang="en-US" sz="1100" kern="1200">
                          <a:solidFill>
                            <a:schemeClr val="tx1"/>
                          </a:solidFill>
                          <a:latin typeface="+mn-lt"/>
                        </a:rPr>
                        <a:t>Global applications that span protocols other than HTTP/S should be delivered using Azure Traffic Manager</a:t>
                      </a:r>
                      <a:endParaRPr lang="en-US" sz="1100" kern="1200">
                        <a:solidFill>
                          <a:schemeClr val="tx1"/>
                        </a:solidFill>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2" name="Group 2059">
            <a:extLst>
              <a:ext uri="{FF2B5EF4-FFF2-40B4-BE49-F238E27FC236}">
                <a16:creationId xmlns:a16="http://schemas.microsoft.com/office/drawing/2014/main" id="{4E107B49-7AAA-4BD0-84DC-A2B7FC40DDF2}"/>
              </a:ext>
            </a:extLst>
          </p:cNvPr>
          <p:cNvGraphicFramePr>
            <a:graphicFrameLocks noGrp="1"/>
          </p:cNvGraphicFramePr>
          <p:nvPr>
            <p:extLst>
              <p:ext uri="{D42A27DB-BD31-4B8C-83A1-F6EECF244321}">
                <p14:modId xmlns:p14="http://schemas.microsoft.com/office/powerpoint/2010/main" val="1739663564"/>
              </p:ext>
            </p:extLst>
          </p:nvPr>
        </p:nvGraphicFramePr>
        <p:xfrm>
          <a:off x="6807200" y="567211"/>
          <a:ext cx="5176849" cy="5686010"/>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63710919"/>
                    </a:ext>
                  </a:extLst>
                </a:gridCol>
                <a:gridCol w="1075765">
                  <a:extLst>
                    <a:ext uri="{9D8B030D-6E8A-4147-A177-3AD203B41FA5}">
                      <a16:colId xmlns:a16="http://schemas.microsoft.com/office/drawing/2014/main" val="2700619767"/>
                    </a:ext>
                  </a:extLst>
                </a:gridCol>
                <a:gridCol w="2859741">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5067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8006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D07.01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Application delivery from within Landing Zones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lang="en-US" sz="1100" b="0">
                          <a:latin typeface="Calibri"/>
                        </a:rPr>
                        <a:t>yes/no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8006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D07.02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NVA</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p>
                    <a:p>
                      <a:pPr algn="l"/>
                      <a:r>
                        <a:rPr lang="en-US" sz="1100" b="0">
                          <a:latin typeface="+mn-lt"/>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mn-lt"/>
                        </a:rPr>
                        <a:t>Azure App Gateway and Azure Front Door</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8173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D07.03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DDoS Standard</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rPr>
                        <a:t>Note: </a:t>
                      </a:r>
                      <a:r>
                        <a:rPr lang="en-US" sz="1100" b="0">
                          <a:solidFill>
                            <a:schemeClr val="tx1">
                              <a:lumMod val="95000"/>
                              <a:lumOff val="5000"/>
                            </a:schemeClr>
                          </a:solidFill>
                          <a:latin typeface="+mn-lt"/>
                        </a:rPr>
                        <a:t>yes/no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lumMod val="95000"/>
                              <a:lumOff val="5000"/>
                            </a:schemeClr>
                          </a:solidFill>
                          <a:latin typeface="+mn-lt"/>
                          <a:cs typeface="Segoe UI"/>
                        </a:rPr>
                        <a:t>Decision: yes</a:t>
                      </a:r>
                    </a:p>
                    <a:p>
                      <a:pPr algn="l"/>
                      <a:endParaRPr lang="en-US" sz="1100" b="0"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628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D07.04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WAF Policies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rPr>
                        <a:t>Note: </a:t>
                      </a:r>
                      <a:r>
                        <a:rPr lang="en-US" sz="1100" b="0">
                          <a:latin typeface="+mn-lt"/>
                        </a:rPr>
                        <a:t>yes/no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cs typeface="Segoe UI"/>
                        </a:rPr>
                        <a:t>Decision: </a:t>
                      </a:r>
                    </a:p>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3803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3759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3463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3463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939358">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D07.00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737886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10324063"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D. Network Topology and Connectivity</a:t>
            </a:r>
            <a:r>
              <a:rPr kumimoji="0" lang="en-GB" sz="1800" b="0" i="0" u="none" strike="noStrike" kern="1200" cap="none" spc="0" normalizeH="0" baseline="0" noProof="0">
                <a:ln>
                  <a:noFill/>
                </a:ln>
                <a:solidFill>
                  <a:schemeClr val="tx1"/>
                </a:solidFill>
                <a:effectLst/>
                <a:uLnTx/>
                <a:uFillTx/>
                <a:latin typeface="+mn-lt"/>
                <a:ea typeface="+mn-ea"/>
                <a:cs typeface="+mn-cs"/>
              </a:rPr>
              <a:t> - Planning for "Landing Zone" Network Segmentation </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3845968320"/>
              </p:ext>
            </p:extLst>
          </p:nvPr>
        </p:nvGraphicFramePr>
        <p:xfrm>
          <a:off x="179180" y="567205"/>
          <a:ext cx="6312516" cy="5709685"/>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39018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8. Planning for "Landing Zone" Network Segmentation</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4"/>
                  </a:ext>
                </a:extLst>
              </a:tr>
              <a:tr h="5319505">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buFont typeface="+mj-lt"/>
                        <a:buAutoNum type="arabicPeriod"/>
                      </a:pPr>
                      <a:r>
                        <a:rPr lang="en-US" sz="1100">
                          <a:latin typeface="+mn-lt"/>
                        </a:rPr>
                        <a:t>Delegate subnet creation to the "Landing Zone" owner. This will enable them to define how to segment workloads across subnets (i.e. single large subnet, multi-tier app, </a:t>
                      </a:r>
                      <a:r>
                        <a:rPr lang="en-US" sz="1100" err="1">
                          <a:latin typeface="+mn-lt"/>
                        </a:rPr>
                        <a:t>VNet</a:t>
                      </a:r>
                      <a:r>
                        <a:rPr lang="en-US" sz="1100">
                          <a:latin typeface="+mn-lt"/>
                        </a:rPr>
                        <a:t> injected app)</a:t>
                      </a:r>
                    </a:p>
                    <a:p>
                      <a:pPr marL="685800" lvl="1" indent="-228600">
                        <a:spcAft>
                          <a:spcPts val="600"/>
                        </a:spcAft>
                        <a:buFont typeface="Arial" panose="020B0604020202020204" pitchFamily="34" charset="0"/>
                        <a:buChar char="•"/>
                      </a:pPr>
                      <a:r>
                        <a:rPr lang="en-US" sz="1100">
                          <a:latin typeface="+mn-lt"/>
                        </a:rPr>
                        <a:t>The Platform team can use Azure Policy to ensure an NSG with specific rules (such as deny inbound SSH or RDP from Internet, or allow/block traffic across landing zones) is always associated to subnets with Deny only policies</a:t>
                      </a:r>
                    </a:p>
                    <a:p>
                      <a:pPr marL="228600" indent="-228600">
                        <a:spcBef>
                          <a:spcPts val="600"/>
                        </a:spcBef>
                        <a:spcAft>
                          <a:spcPts val="600"/>
                        </a:spcAft>
                        <a:buFont typeface="+mj-lt"/>
                        <a:buAutoNum type="arabicPeriod"/>
                      </a:pPr>
                      <a:r>
                        <a:rPr lang="en-US" sz="1100">
                          <a:latin typeface="+mn-lt"/>
                        </a:rPr>
                        <a:t>NSGs must be used to protect traffic across subnets, as well as east-west traffic across the platform (inter "Landing Zone" traffic)</a:t>
                      </a:r>
                    </a:p>
                    <a:p>
                      <a:pPr marL="228600" indent="-228600">
                        <a:spcBef>
                          <a:spcPts val="600"/>
                        </a:spcBef>
                        <a:spcAft>
                          <a:spcPts val="600"/>
                        </a:spcAft>
                        <a:buFont typeface="+mj-lt"/>
                        <a:buAutoNum type="arabicPeriod"/>
                      </a:pPr>
                      <a:r>
                        <a:rPr lang="en-US" sz="1100">
                          <a:latin typeface="+mn-lt"/>
                        </a:rPr>
                        <a:t>Application team should use Application Security Groups at the subnet level NSGs to protect multi-tier VMs within their "Landing Zone“</a:t>
                      </a:r>
                    </a:p>
                    <a:p>
                      <a:pPr marL="228600" indent="-228600">
                        <a:spcBef>
                          <a:spcPts val="600"/>
                        </a:spcBef>
                        <a:spcAft>
                          <a:spcPts val="600"/>
                        </a:spcAft>
                        <a:buFont typeface="+mj-lt"/>
                        <a:buAutoNum type="arabicPeriod"/>
                      </a:pPr>
                      <a:r>
                        <a:rPr lang="en-US" sz="1100">
                          <a:latin typeface="+mn-lt"/>
                        </a:rPr>
                        <a:t>Use NSGs and ASGs to microsegment traffic within the "Landing Zone" and avoid using a central NVA to filter these traffic flows</a:t>
                      </a:r>
                    </a:p>
                    <a:p>
                      <a:pPr marL="228600" indent="-228600">
                        <a:spcBef>
                          <a:spcPts val="600"/>
                        </a:spcBef>
                        <a:spcAft>
                          <a:spcPts val="600"/>
                        </a:spcAft>
                        <a:buFont typeface="+mj-lt"/>
                        <a:buAutoNum type="arabicPeriod"/>
                      </a:pPr>
                      <a:r>
                        <a:rPr lang="en-US" sz="1100">
                          <a:latin typeface="+mn-lt"/>
                        </a:rPr>
                        <a:t>Is recommended to enable NSG Flow Logs and feed them into Traffic Analytics to gain insights into internal and external traffic flows</a:t>
                      </a:r>
                    </a:p>
                    <a:p>
                      <a:pPr marL="228600" indent="-228600">
                        <a:spcBef>
                          <a:spcPts val="600"/>
                        </a:spcBef>
                        <a:spcAft>
                          <a:spcPts val="600"/>
                        </a:spcAft>
                        <a:buFont typeface="+mj-lt"/>
                        <a:buAutoNum type="arabicPeriod"/>
                      </a:pPr>
                      <a:r>
                        <a:rPr lang="en-US" sz="1100">
                          <a:latin typeface="+mn-lt"/>
                        </a:rPr>
                        <a:t>Use NSGs to selectively allow inter "Landing Zone" connectivity</a:t>
                      </a:r>
                    </a:p>
                    <a:p>
                      <a:pPr marL="228600" indent="-228600">
                        <a:spcBef>
                          <a:spcPts val="600"/>
                        </a:spcBef>
                        <a:spcAft>
                          <a:spcPts val="600"/>
                        </a:spcAft>
                        <a:buFont typeface="+mj-lt"/>
                        <a:buAutoNum type="arabicPeriod"/>
                      </a:pPr>
                      <a:r>
                        <a:rPr lang="en-US" sz="1100">
                          <a:latin typeface="+mn-lt"/>
                        </a:rPr>
                        <a:t>For VWAN-based network topologies, route traffic across "Landing Zones" via Azure Firewall only if the customer requires filtering and logging capabilities for traffic flowing across "Landing Zones"</a:t>
                      </a:r>
                      <a:endParaRPr lang="en-US" sz="1100">
                        <a:latin typeface="+mn-lt"/>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5"/>
                  </a:ext>
                </a:extLst>
              </a:tr>
            </a:tbl>
          </a:graphicData>
        </a:graphic>
      </p:graphicFrame>
      <p:graphicFrame>
        <p:nvGraphicFramePr>
          <p:cNvPr id="2" name="Group 2059">
            <a:extLst>
              <a:ext uri="{FF2B5EF4-FFF2-40B4-BE49-F238E27FC236}">
                <a16:creationId xmlns:a16="http://schemas.microsoft.com/office/drawing/2014/main" id="{387AFC09-1ED7-47B5-A097-C7CA0CE39EEA}"/>
              </a:ext>
            </a:extLst>
          </p:cNvPr>
          <p:cNvGraphicFramePr>
            <a:graphicFrameLocks noGrp="1"/>
          </p:cNvGraphicFramePr>
          <p:nvPr>
            <p:extLst>
              <p:ext uri="{D42A27DB-BD31-4B8C-83A1-F6EECF244321}">
                <p14:modId xmlns:p14="http://schemas.microsoft.com/office/powerpoint/2010/main" val="1543692220"/>
              </p:ext>
            </p:extLst>
          </p:nvPr>
        </p:nvGraphicFramePr>
        <p:xfrm>
          <a:off x="6807200" y="567211"/>
          <a:ext cx="5176849" cy="5778415"/>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63710919"/>
                    </a:ext>
                  </a:extLst>
                </a:gridCol>
                <a:gridCol w="1075765">
                  <a:extLst>
                    <a:ext uri="{9D8B030D-6E8A-4147-A177-3AD203B41FA5}">
                      <a16:colId xmlns:a16="http://schemas.microsoft.com/office/drawing/2014/main" val="2700619767"/>
                    </a:ext>
                  </a:extLst>
                </a:gridCol>
                <a:gridCol w="2859741">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5067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8006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D08.01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Subnet delegation to app-owner</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lang="en-US" sz="1100" b="0">
                          <a:latin typeface="Calibri"/>
                        </a:rPr>
                        <a:t>yes/no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8006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D08.02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NSG default configuration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p>
                    <a:p>
                      <a:pPr marL="228600" indent="-228600" algn="l">
                        <a:buAutoNum type="arabicPeriod"/>
                      </a:pPr>
                      <a:r>
                        <a:rPr lang="en-US" sz="1100" b="0">
                          <a:solidFill>
                            <a:schemeClr val="tx1"/>
                          </a:solidFill>
                          <a:latin typeface="+mn-lt"/>
                        </a:rPr>
                        <a:t>Deny inbound RDP/SSH connections</a:t>
                      </a:r>
                    </a:p>
                    <a:p>
                      <a:pPr marL="228600" indent="-228600" algn="l">
                        <a:buAutoNum type="arabicPeriod"/>
                      </a:pPr>
                      <a:r>
                        <a:rPr lang="en-US" sz="1100" b="0">
                          <a:solidFill>
                            <a:schemeClr val="tx1"/>
                          </a:solidFill>
                          <a:latin typeface="+mn-lt"/>
                        </a:rPr>
                        <a:t>Allow communication with domain controllers</a:t>
                      </a:r>
                    </a:p>
                    <a:p>
                      <a:pPr algn="l"/>
                      <a:r>
                        <a:rPr lang="en-US" sz="1100" b="1" i="0" u="none" strike="noStrike" kern="1200" cap="none" normalizeH="0" baseline="0">
                          <a:ln>
                            <a:noFill/>
                          </a:ln>
                          <a:solidFill>
                            <a:schemeClr val="tx1"/>
                          </a:solidFill>
                          <a:effectLst/>
                          <a:latin typeface="Calibri"/>
                          <a:ea typeface="+mn-ea"/>
                          <a:cs typeface="Segoe UI"/>
                        </a:rPr>
                        <a:t>Decision: Configured</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8173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D08.03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Enable NSG Flow log and send them to Traffic Analytics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rPr>
                        <a:t>Note: </a:t>
                      </a:r>
                      <a:r>
                        <a:rPr lang="en-US" sz="1100" b="0">
                          <a:latin typeface="+mn-lt"/>
                        </a:rPr>
                        <a:t>yes/no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mn-lt"/>
                          <a:cs typeface="Segoe UI"/>
                        </a:rPr>
                        <a:t>Decision: </a:t>
                      </a:r>
                    </a:p>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628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3803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3759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3463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3463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939358">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D08.00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126374087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D. Network Topology and Connectivity</a:t>
            </a:r>
            <a:r>
              <a:rPr kumimoji="0" lang="en-GB" sz="1800" b="0" i="0" u="none" strike="noStrike" kern="1200" cap="none" spc="0" normalizeH="0" baseline="0" noProof="0">
                <a:ln>
                  <a:noFill/>
                </a:ln>
                <a:solidFill>
                  <a:schemeClr val="tx1"/>
                </a:solidFill>
                <a:effectLst/>
                <a:uLnTx/>
                <a:uFillTx/>
                <a:latin typeface="+mn-lt"/>
                <a:ea typeface="+mn-ea"/>
                <a:cs typeface="+mn-cs"/>
              </a:rPr>
              <a:t> - Define Network Encryption Requirements </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2818543469"/>
              </p:ext>
            </p:extLst>
          </p:nvPr>
        </p:nvGraphicFramePr>
        <p:xfrm>
          <a:off x="179180" y="534210"/>
          <a:ext cx="6312516" cy="6231725"/>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238672">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9. Define Network Encryption Requirements</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993053">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endParaRPr lang="en-US" sz="1100" kern="1200">
                        <a:solidFill>
                          <a:schemeClr val="tx1"/>
                        </a:solidFill>
                        <a:latin typeface="+mn-lt"/>
                        <a:ea typeface="+mn-ea"/>
                        <a:cs typeface="+mn-cs"/>
                      </a:endParaRPr>
                    </a:p>
                    <a:p>
                      <a:endParaRPr lang="en-US" sz="1100" kern="1200">
                        <a:solidFill>
                          <a:schemeClr val="tx1"/>
                        </a:solidFill>
                        <a:latin typeface="+mn-lt"/>
                        <a:ea typeface="+mn-ea"/>
                        <a:cs typeface="+mn-cs"/>
                      </a:endParaRPr>
                    </a:p>
                    <a:p>
                      <a:endParaRPr lang="en-US" sz="1100" kern="1200">
                        <a:solidFill>
                          <a:schemeClr val="tx1"/>
                        </a:solidFill>
                        <a:latin typeface="+mn-lt"/>
                        <a:ea typeface="+mn-ea"/>
                        <a:cs typeface="+mn-cs"/>
                      </a:endParaRPr>
                    </a:p>
                    <a:p>
                      <a:endParaRPr lang="en-US" sz="1100" kern="1200">
                        <a:solidFill>
                          <a:schemeClr val="tx1"/>
                        </a:solidFill>
                        <a:latin typeface="+mn-lt"/>
                        <a:ea typeface="+mn-ea"/>
                        <a:cs typeface="+mn-cs"/>
                      </a:endParaRPr>
                    </a:p>
                    <a:p>
                      <a:endParaRPr lang="en-US" sz="1100" kern="1200">
                        <a:solidFill>
                          <a:schemeClr val="tx1"/>
                        </a:solidFill>
                        <a:latin typeface="+mn-lt"/>
                        <a:ea typeface="+mn-ea"/>
                        <a:cs typeface="+mn-cs"/>
                      </a:endParaRPr>
                    </a:p>
                    <a:p>
                      <a:endParaRPr lang="en-US" sz="1100" kern="1200">
                        <a:solidFill>
                          <a:schemeClr val="tx1"/>
                        </a:solidFill>
                        <a:latin typeface="+mn-lt"/>
                        <a:ea typeface="+mn-ea"/>
                        <a:cs typeface="+mn-cs"/>
                      </a:endParaRPr>
                    </a:p>
                    <a:p>
                      <a:endParaRPr lang="en-US" sz="1100" kern="1200">
                        <a:solidFill>
                          <a:schemeClr val="tx1"/>
                        </a:solidFill>
                        <a:latin typeface="+mn-lt"/>
                        <a:ea typeface="+mn-ea"/>
                        <a:cs typeface="+mn-cs"/>
                      </a:endParaRPr>
                    </a:p>
                    <a:p>
                      <a:endParaRPr lang="en-US" sz="1100" kern="1200">
                        <a:solidFill>
                          <a:schemeClr val="tx1"/>
                        </a:solidFill>
                        <a:latin typeface="+mn-lt"/>
                        <a:ea typeface="+mn-ea"/>
                        <a:cs typeface="+mn-cs"/>
                      </a:endParaRPr>
                    </a:p>
                    <a:p>
                      <a:endParaRPr lang="en-US" sz="1100" kern="1200">
                        <a:solidFill>
                          <a:schemeClr val="tx1"/>
                        </a:solidFill>
                        <a:latin typeface="+mn-lt"/>
                        <a:ea typeface="+mn-ea"/>
                        <a:cs typeface="+mn-cs"/>
                      </a:endParaRPr>
                    </a:p>
                    <a:p>
                      <a:endParaRPr lang="en-US" sz="1100" kern="1200">
                        <a:solidFill>
                          <a:schemeClr val="tx1"/>
                        </a:solidFill>
                        <a:latin typeface="+mn-lt"/>
                        <a:ea typeface="+mn-ea"/>
                        <a:cs typeface="+mn-cs"/>
                      </a:endParaRPr>
                    </a:p>
                    <a:p>
                      <a:endParaRPr lang="en-US" sz="1100" kern="1200">
                        <a:solidFill>
                          <a:schemeClr val="tx1"/>
                        </a:solidFill>
                        <a:latin typeface="+mn-lt"/>
                        <a:ea typeface="+mn-ea"/>
                        <a:cs typeface="+mn-cs"/>
                      </a:endParaRPr>
                    </a:p>
                    <a:p>
                      <a:endParaRPr lang="en-US" sz="1100" kern="1200">
                        <a:solidFill>
                          <a:schemeClr val="tx1"/>
                        </a:solidFill>
                        <a:latin typeface="+mn-lt"/>
                        <a:ea typeface="+mn-ea"/>
                        <a:cs typeface="+mn-cs"/>
                      </a:endParaRPr>
                    </a:p>
                    <a:p>
                      <a:pPr marL="171450" indent="-171450">
                        <a:buFont typeface="Arial" panose="020B0604020202020204" pitchFamily="34" charset="0"/>
                        <a:buChar char="•"/>
                      </a:pPr>
                      <a:r>
                        <a:rPr lang="en-GB" sz="1100" kern="1200">
                          <a:solidFill>
                            <a:schemeClr val="tx1"/>
                          </a:solidFill>
                          <a:latin typeface="+mn-lt"/>
                          <a:ea typeface="+mn-ea"/>
                          <a:cs typeface="+mn-cs"/>
                        </a:rPr>
                        <a:t>When you're establishing VPN connections from on-premises to Azure by using VPN gateways, traffic is encrypted at a protocol level through IPsec tunnels. The preceding diagram shows this encryption in flow A.</a:t>
                      </a:r>
                    </a:p>
                    <a:p>
                      <a:endParaRPr lang="en-GB" sz="1100" kern="1200">
                        <a:solidFill>
                          <a:schemeClr val="tx1"/>
                        </a:solidFill>
                        <a:latin typeface="+mn-lt"/>
                        <a:ea typeface="+mn-ea"/>
                        <a:cs typeface="+mn-cs"/>
                      </a:endParaRPr>
                    </a:p>
                    <a:p>
                      <a:pPr marL="171450" indent="-171450">
                        <a:buFont typeface="Arial" panose="020B0604020202020204" pitchFamily="34" charset="0"/>
                        <a:buChar char="•"/>
                      </a:pPr>
                      <a:r>
                        <a:rPr lang="en-GB" sz="1100" kern="1200">
                          <a:solidFill>
                            <a:schemeClr val="tx1"/>
                          </a:solidFill>
                          <a:latin typeface="+mn-lt"/>
                          <a:ea typeface="+mn-ea"/>
                          <a:cs typeface="+mn-cs"/>
                        </a:rPr>
                        <a:t>When you're using ExpressRoute Direct, configure MACsec in order to encrypt traffic at the layer-two level between your organization's routers and MSEE. The diagram shows this encryption in flow B.</a:t>
                      </a:r>
                    </a:p>
                    <a:p>
                      <a:endParaRPr lang="en-GB" sz="1100" kern="1200">
                        <a:solidFill>
                          <a:schemeClr val="tx1"/>
                        </a:solidFill>
                        <a:latin typeface="+mn-lt"/>
                        <a:ea typeface="+mn-ea"/>
                        <a:cs typeface="+mn-cs"/>
                      </a:endParaRPr>
                    </a:p>
                    <a:p>
                      <a:pPr marL="171450" indent="-171450">
                        <a:buFont typeface="Arial" panose="020B0604020202020204" pitchFamily="34" charset="0"/>
                        <a:buChar char="•"/>
                      </a:pPr>
                      <a:r>
                        <a:rPr lang="en-GB" sz="1100" kern="1200">
                          <a:solidFill>
                            <a:schemeClr val="tx1"/>
                          </a:solidFill>
                          <a:latin typeface="+mn-lt"/>
                          <a:ea typeface="+mn-ea"/>
                          <a:cs typeface="+mn-cs"/>
                        </a:rPr>
                        <a:t>For Virtual WAN scenarios where MACsec isn't an option (for example, not using ExpressRoute Direct), use a Virtual WAN VPN gateway to establish IPsec tunnels over ExpressRoute private peering. The diagram shows this encryption in flow C.</a:t>
                      </a:r>
                    </a:p>
                    <a:p>
                      <a:endParaRPr lang="en-GB" sz="1100" kern="1200">
                        <a:solidFill>
                          <a:schemeClr val="tx1"/>
                        </a:solidFill>
                        <a:latin typeface="+mn-lt"/>
                        <a:ea typeface="+mn-ea"/>
                        <a:cs typeface="+mn-cs"/>
                      </a:endParaRPr>
                    </a:p>
                    <a:p>
                      <a:pPr marL="171450" indent="-171450">
                        <a:buFont typeface="Arial" panose="020B0604020202020204" pitchFamily="34" charset="0"/>
                        <a:buChar char="•"/>
                      </a:pPr>
                      <a:r>
                        <a:rPr lang="en-GB" sz="1100" kern="1200">
                          <a:solidFill>
                            <a:schemeClr val="tx1"/>
                          </a:solidFill>
                          <a:latin typeface="+mn-lt"/>
                          <a:ea typeface="+mn-ea"/>
                          <a:cs typeface="+mn-cs"/>
                        </a:rPr>
                        <a:t>For non-Virtual WAN scenarios, and where MACsec isn't an option (for example, not using ExpressRoute Direct), the only options are: </a:t>
                      </a:r>
                    </a:p>
                    <a:p>
                      <a:pPr marL="895350" indent="-177800">
                        <a:buFont typeface="Arial" panose="020B0604020202020204" pitchFamily="34" charset="0"/>
                        <a:buChar char="•"/>
                        <a:tabLst>
                          <a:tab pos="1347788" algn="l"/>
                        </a:tabLst>
                      </a:pPr>
                      <a:r>
                        <a:rPr lang="en-GB" sz="1100" kern="1200">
                          <a:solidFill>
                            <a:schemeClr val="tx1"/>
                          </a:solidFill>
                          <a:latin typeface="+mn-lt"/>
                          <a:ea typeface="+mn-ea"/>
                          <a:cs typeface="+mn-cs"/>
                        </a:rPr>
                        <a:t>Use partner NVAs to establish IPsec tunnels over ExpressRoute private peering.</a:t>
                      </a:r>
                    </a:p>
                    <a:p>
                      <a:pPr marL="895350" indent="-177800" algn="l">
                        <a:buFont typeface="Arial" panose="020B0604020202020204" pitchFamily="34" charset="0"/>
                        <a:buChar char="•"/>
                      </a:pPr>
                      <a:r>
                        <a:rPr lang="en-GB" sz="1100" kern="1200">
                          <a:solidFill>
                            <a:schemeClr val="tx1"/>
                          </a:solidFill>
                          <a:latin typeface="+mn-lt"/>
                          <a:ea typeface="+mn-ea"/>
                          <a:cs typeface="+mn-cs"/>
                        </a:rPr>
                        <a:t>Establish a VPN tunnel over ExpressRoute with Microsoft peering.</a:t>
                      </a:r>
                    </a:p>
                    <a:p>
                      <a:pPr marL="895350" indent="-171450" algn="l">
                        <a:buFont typeface="Arial" panose="020B0604020202020204" pitchFamily="34" charset="0"/>
                        <a:buChar char="•"/>
                      </a:pPr>
                      <a:r>
                        <a:rPr lang="en-GB" sz="1100" kern="1200">
                          <a:solidFill>
                            <a:schemeClr val="tx1"/>
                          </a:solidFill>
                          <a:latin typeface="+mn-lt"/>
                          <a:ea typeface="+mn-ea"/>
                          <a:cs typeface="+mn-cs"/>
                        </a:rPr>
                        <a:t>Evaluate the capability to configure a Site-to-Site VPN connection over ExpressRoute private peering (in preview.</a:t>
                      </a:r>
                    </a:p>
                    <a:p>
                      <a:pPr marL="723900" indent="0" algn="l">
                        <a:buFont typeface="Arial" panose="020B0604020202020204" pitchFamily="34" charset="0"/>
                        <a:buNone/>
                      </a:pPr>
                      <a:endParaRPr lang="en-GB" sz="1100" kern="1200">
                        <a:solidFill>
                          <a:schemeClr val="tx1"/>
                        </a:solidFill>
                        <a:latin typeface="+mn-lt"/>
                        <a:ea typeface="+mn-ea"/>
                        <a:cs typeface="+mn-cs"/>
                      </a:endParaRPr>
                    </a:p>
                    <a:p>
                      <a:pPr marL="171450" indent="-171450">
                        <a:buFont typeface="Arial" panose="020B0604020202020204" pitchFamily="34" charset="0"/>
                        <a:buChar char="•"/>
                      </a:pPr>
                      <a:r>
                        <a:rPr lang="en-GB" sz="1100" kern="1200">
                          <a:solidFill>
                            <a:schemeClr val="tx1"/>
                          </a:solidFill>
                          <a:latin typeface="+mn-lt"/>
                          <a:ea typeface="+mn-ea"/>
                          <a:cs typeface="+mn-cs"/>
                        </a:rPr>
                        <a:t>If traffic between Azure regions must be encrypted, use global </a:t>
                      </a:r>
                      <a:r>
                        <a:rPr lang="en-GB" sz="1100" kern="1200" err="1">
                          <a:solidFill>
                            <a:schemeClr val="tx1"/>
                          </a:solidFill>
                          <a:latin typeface="+mn-lt"/>
                          <a:ea typeface="+mn-ea"/>
                          <a:cs typeface="+mn-cs"/>
                        </a:rPr>
                        <a:t>VNet</a:t>
                      </a:r>
                      <a:r>
                        <a:rPr lang="en-GB" sz="1100" kern="1200">
                          <a:solidFill>
                            <a:schemeClr val="tx1"/>
                          </a:solidFill>
                          <a:latin typeface="+mn-lt"/>
                          <a:ea typeface="+mn-ea"/>
                          <a:cs typeface="+mn-cs"/>
                        </a:rPr>
                        <a:t> peering to connect virtual networks across regions.</a:t>
                      </a:r>
                    </a:p>
                    <a:p>
                      <a:endParaRPr lang="en-GB" sz="1100" kern="1200">
                        <a:solidFill>
                          <a:schemeClr val="tx1"/>
                        </a:solidFill>
                        <a:latin typeface="+mn-lt"/>
                        <a:ea typeface="+mn-ea"/>
                        <a:cs typeface="+mn-cs"/>
                      </a:endParaRPr>
                    </a:p>
                    <a:p>
                      <a:pPr marL="171450" indent="-171450">
                        <a:buFont typeface="Arial" panose="020B0604020202020204" pitchFamily="34" charset="0"/>
                        <a:buChar char="•"/>
                      </a:pPr>
                      <a:r>
                        <a:rPr lang="en-GB" sz="1100" kern="1200">
                          <a:solidFill>
                            <a:schemeClr val="tx1"/>
                          </a:solidFill>
                          <a:latin typeface="+mn-lt"/>
                          <a:ea typeface="+mn-ea"/>
                          <a:cs typeface="+mn-cs"/>
                        </a:rPr>
                        <a:t>If native Azure solutions (as shown in flows B and C in the diagram) don't meet your requirements, use partner NVAs in Azure to encrypt traffic over ExpressRoute private peering.</a:t>
                      </a:r>
                      <a:endParaRPr lang="en-US" sz="1100" kern="1200">
                        <a:solidFill>
                          <a:schemeClr val="tx1"/>
                        </a:solidFill>
                        <a:latin typeface="+mn-lt"/>
                        <a:ea typeface="+mn-ea"/>
                        <a:cs typeface="+mn-cs"/>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8" name="Group 2059">
            <a:extLst>
              <a:ext uri="{FF2B5EF4-FFF2-40B4-BE49-F238E27FC236}">
                <a16:creationId xmlns:a16="http://schemas.microsoft.com/office/drawing/2014/main" id="{10E69DD2-32DD-446D-8E10-0B03F0D37A68}"/>
              </a:ext>
            </a:extLst>
          </p:cNvPr>
          <p:cNvGraphicFramePr>
            <a:graphicFrameLocks noGrp="1"/>
          </p:cNvGraphicFramePr>
          <p:nvPr>
            <p:extLst>
              <p:ext uri="{D42A27DB-BD31-4B8C-83A1-F6EECF244321}">
                <p14:modId xmlns:p14="http://schemas.microsoft.com/office/powerpoint/2010/main" val="2429340755"/>
              </p:ext>
            </p:extLst>
          </p:nvPr>
        </p:nvGraphicFramePr>
        <p:xfrm>
          <a:off x="6807200" y="567212"/>
          <a:ext cx="5176849" cy="6198724"/>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63710919"/>
                    </a:ext>
                  </a:extLst>
                </a:gridCol>
                <a:gridCol w="1075765">
                  <a:extLst>
                    <a:ext uri="{9D8B030D-6E8A-4147-A177-3AD203B41FA5}">
                      <a16:colId xmlns:a16="http://schemas.microsoft.com/office/drawing/2014/main" val="2700619767"/>
                    </a:ext>
                  </a:extLst>
                </a:gridCol>
                <a:gridCol w="2895600">
                  <a:extLst>
                    <a:ext uri="{9D8B030D-6E8A-4147-A177-3AD203B41FA5}">
                      <a16:colId xmlns:a16="http://schemas.microsoft.com/office/drawing/2014/main" val="2959152633"/>
                    </a:ext>
                  </a:extLst>
                </a:gridCol>
                <a:gridCol w="706449">
                  <a:extLst>
                    <a:ext uri="{9D8B030D-6E8A-4147-A177-3AD203B41FA5}">
                      <a16:colId xmlns:a16="http://schemas.microsoft.com/office/drawing/2014/main" val="3807246700"/>
                    </a:ext>
                  </a:extLst>
                </a:gridCol>
              </a:tblGrid>
              <a:tr h="249509">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194143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D09.01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Encryption requirement</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lang="en-US" sz="1100" b="0">
                          <a:latin typeface="Calibri"/>
                        </a:rPr>
                        <a:t>Select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mn-lt"/>
                        </a:rPr>
                        <a:t>1. (Native) MACSec (only for ExpressRoute Direct)​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mn-lt"/>
                        </a:rPr>
                        <a:t>2. (Native) Azure VWAN + ExpressRoute Private Peering + VPN Gateway​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mn-lt"/>
                        </a:rPr>
                        <a:t>3. (Native) ExpressRoute Microsoft Peering + VPN Gateway​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mn-lt"/>
                        </a:rPr>
                        <a:t>4. (Third-party) ExpressRoute Private Peering + NVAs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6923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7067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5434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32889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32513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2994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299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812296">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D09.00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pic>
        <p:nvPicPr>
          <p:cNvPr id="3" name="Picture 2" descr="Diagram&#10;&#10;Description automatically generated">
            <a:extLst>
              <a:ext uri="{FF2B5EF4-FFF2-40B4-BE49-F238E27FC236}">
                <a16:creationId xmlns:a16="http://schemas.microsoft.com/office/drawing/2014/main" id="{D9586DA0-4F0E-4EAB-8E51-64AEADDFF9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47" y="1066800"/>
            <a:ext cx="5489382" cy="1559169"/>
          </a:xfrm>
          <a:prstGeom prst="rect">
            <a:avLst/>
          </a:prstGeom>
        </p:spPr>
      </p:pic>
    </p:spTree>
    <p:custDataLst>
      <p:tags r:id="rId1"/>
    </p:custDataLst>
    <p:extLst>
      <p:ext uri="{BB962C8B-B14F-4D97-AF65-F5344CB8AC3E}">
        <p14:creationId xmlns:p14="http://schemas.microsoft.com/office/powerpoint/2010/main" val="27360299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D. Network Topology and Connectivity</a:t>
            </a:r>
            <a:r>
              <a:rPr kumimoji="0" lang="en-GB" sz="1800" b="0" i="0" u="none" strike="noStrike" kern="1200" cap="none" spc="0" normalizeH="0" baseline="0" noProof="0">
                <a:ln>
                  <a:noFill/>
                </a:ln>
                <a:solidFill>
                  <a:schemeClr val="tx1"/>
                </a:solidFill>
                <a:effectLst/>
                <a:uLnTx/>
                <a:uFillTx/>
                <a:latin typeface="+mn-lt"/>
                <a:ea typeface="+mn-ea"/>
                <a:cs typeface="+mn-cs"/>
              </a:rPr>
              <a:t> - Planning for Traffic Inspection</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105256559"/>
              </p:ext>
            </p:extLst>
          </p:nvPr>
        </p:nvGraphicFramePr>
        <p:xfrm>
          <a:off x="168966" y="567208"/>
          <a:ext cx="6312516" cy="5606604"/>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397992">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indent="0">
                        <a:buFont typeface="+mj-lt"/>
                        <a:buNone/>
                      </a:pPr>
                      <a:r>
                        <a:rPr lang="en-GB" sz="1100" b="1" kern="1200">
                          <a:solidFill>
                            <a:schemeClr val="tx1"/>
                          </a:solidFill>
                          <a:effectLst/>
                          <a:latin typeface="+mn-lt"/>
                        </a:rPr>
                        <a:t>10. Planning for Traffic Inspection</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4"/>
                  </a:ext>
                </a:extLst>
              </a:tr>
              <a:tr h="5208612">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a:latin typeface="+mn-lt"/>
                        </a:rPr>
                        <a:t>Azure Virtual Network TAP (VTAP) is in preview, but your must reach to azurevnettap@microsoft.com for availability details.</a:t>
                      </a:r>
                    </a:p>
                    <a:p>
                      <a:pPr marL="228600" indent="-228600">
                        <a:spcBef>
                          <a:spcPts val="600"/>
                        </a:spcBef>
                        <a:spcAft>
                          <a:spcPts val="600"/>
                        </a:spcAft>
                        <a:buFont typeface="+mj-lt"/>
                        <a:buAutoNum type="arabicPeriod"/>
                      </a:pPr>
                      <a:r>
                        <a:rPr lang="en-GB" sz="1100">
                          <a:latin typeface="+mn-lt"/>
                        </a:rPr>
                        <a:t>Network Watcher packet captures in Network Watcher is GA, but captures are limited to a maximum period of 5 hours.</a:t>
                      </a:r>
                    </a:p>
                    <a:p>
                      <a:pPr marL="228600" indent="-228600">
                        <a:spcBef>
                          <a:spcPts val="600"/>
                        </a:spcBef>
                        <a:buFont typeface="+mj-lt"/>
                        <a:buAutoNum type="arabicPeriod"/>
                      </a:pPr>
                      <a:r>
                        <a:rPr lang="en-GB" sz="1100">
                          <a:latin typeface="+mn-lt"/>
                        </a:rPr>
                        <a:t>As alternative to Virtual Network TAP, evaluate the following options:</a:t>
                      </a:r>
                    </a:p>
                    <a:p>
                      <a:pPr marL="685800" lvl="1" indent="-228600">
                        <a:buFont typeface="Arial" panose="020B0604020202020204" pitchFamily="34" charset="0"/>
                        <a:buChar char="•"/>
                      </a:pPr>
                      <a:r>
                        <a:rPr lang="en-GB" sz="1100">
                          <a:latin typeface="+mn-lt"/>
                        </a:rPr>
                        <a:t>Use Network Watcher packet capture despite the limited capture window.</a:t>
                      </a:r>
                    </a:p>
                    <a:p>
                      <a:pPr marL="685800" lvl="1" indent="-228600">
                        <a:buFont typeface="Arial" panose="020B0604020202020204" pitchFamily="34" charset="0"/>
                        <a:buChar char="•"/>
                      </a:pPr>
                      <a:r>
                        <a:rPr lang="en-GB" sz="1100">
                          <a:latin typeface="+mn-lt"/>
                        </a:rPr>
                        <a:t>Evaluate if NSG Flow Logs v2 provide the level of detail required.</a:t>
                      </a:r>
                    </a:p>
                    <a:p>
                      <a:pPr marL="685800" lvl="1" indent="-228600">
                        <a:buFont typeface="Arial" panose="020B0604020202020204" pitchFamily="34" charset="0"/>
                        <a:buChar char="•"/>
                      </a:pPr>
                      <a:r>
                        <a:rPr lang="en-GB" sz="1100">
                          <a:latin typeface="+mn-lt"/>
                        </a:rPr>
                        <a:t>Use 3rd party solutions for scenarios where sustained deep packet inspection is required.</a:t>
                      </a:r>
                    </a:p>
                    <a:p>
                      <a:pPr marL="685800" lvl="1" indent="-228600">
                        <a:buFont typeface="Arial" panose="020B0604020202020204" pitchFamily="34" charset="0"/>
                        <a:buChar char="•"/>
                      </a:pPr>
                      <a:r>
                        <a:rPr lang="en-GB" sz="1100">
                          <a:latin typeface="+mn-lt"/>
                        </a:rPr>
                        <a:t>Do not develop a custom solution to mirror traffic. While this might be acceptable for small scale scenarios, this approach is not encouraged at scale due to complexity and supportability issues which may arise.</a:t>
                      </a:r>
                      <a:endParaRPr lang="en-US" sz="1100">
                        <a:latin typeface="+mn-lt"/>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5"/>
                  </a:ext>
                </a:extLst>
              </a:tr>
            </a:tbl>
          </a:graphicData>
        </a:graphic>
      </p:graphicFrame>
      <p:graphicFrame>
        <p:nvGraphicFramePr>
          <p:cNvPr id="5" name="Group 2059">
            <a:extLst>
              <a:ext uri="{FF2B5EF4-FFF2-40B4-BE49-F238E27FC236}">
                <a16:creationId xmlns:a16="http://schemas.microsoft.com/office/drawing/2014/main" id="{52CDBF04-52F1-44F4-AA0A-10D66B44C4F8}"/>
              </a:ext>
            </a:extLst>
          </p:cNvPr>
          <p:cNvGraphicFramePr>
            <a:graphicFrameLocks noGrp="1"/>
          </p:cNvGraphicFramePr>
          <p:nvPr>
            <p:extLst>
              <p:ext uri="{D42A27DB-BD31-4B8C-83A1-F6EECF244321}">
                <p14:modId xmlns:p14="http://schemas.microsoft.com/office/powerpoint/2010/main" val="1562629467"/>
              </p:ext>
            </p:extLst>
          </p:nvPr>
        </p:nvGraphicFramePr>
        <p:xfrm>
          <a:off x="6807200" y="567211"/>
          <a:ext cx="5176849" cy="5606601"/>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63710919"/>
                    </a:ext>
                  </a:extLst>
                </a:gridCol>
                <a:gridCol w="1075765">
                  <a:extLst>
                    <a:ext uri="{9D8B030D-6E8A-4147-A177-3AD203B41FA5}">
                      <a16:colId xmlns:a16="http://schemas.microsoft.com/office/drawing/2014/main" val="2700619767"/>
                    </a:ext>
                  </a:extLst>
                </a:gridCol>
                <a:gridCol w="2859741">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47177">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78946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D10.01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Packet capture required</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lang="en-US" sz="1100" b="0">
                          <a:latin typeface="Calibri"/>
                        </a:rPr>
                        <a:t>yes/no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78946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D10.02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Packet capture technology</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p>
                    <a:p>
                      <a:pPr algn="l"/>
                      <a:r>
                        <a:rPr lang="en-US" sz="1100" b="0" i="0" u="none" strike="noStrike" kern="1200" cap="none" normalizeH="0" baseline="0">
                          <a:ln>
                            <a:noFill/>
                          </a:ln>
                          <a:solidFill>
                            <a:schemeClr val="tx1"/>
                          </a:solidFill>
                          <a:effectLst/>
                          <a:latin typeface="Calibri"/>
                        </a:rPr>
                        <a:t>(example)</a:t>
                      </a:r>
                    </a:p>
                    <a:p>
                      <a:pPr algn="l"/>
                      <a:r>
                        <a:rPr lang="en-US" sz="1100" b="0" u="none" strike="noStrike" kern="1200" cap="none" normalizeH="0" baseline="0">
                          <a:ln>
                            <a:noFill/>
                          </a:ln>
                          <a:solidFill>
                            <a:schemeClr val="tx1"/>
                          </a:solidFill>
                          <a:effectLst/>
                          <a:latin typeface="Calibri"/>
                        </a:rPr>
                        <a:t>Virtual Network TAP/3</a:t>
                      </a:r>
                      <a:r>
                        <a:rPr lang="en-US" sz="1100" b="0" u="none" strike="noStrike" kern="1200" cap="none" normalizeH="0" baseline="30000">
                          <a:ln>
                            <a:noFill/>
                          </a:ln>
                          <a:solidFill>
                            <a:schemeClr val="tx1"/>
                          </a:solidFill>
                          <a:effectLst/>
                          <a:latin typeface="Calibri"/>
                        </a:rPr>
                        <a:t>rd</a:t>
                      </a:r>
                      <a:r>
                        <a:rPr lang="en-US" sz="1100" b="0" u="none" strike="noStrike" kern="1200" cap="none" normalizeH="0" baseline="0">
                          <a:ln>
                            <a:noFill/>
                          </a:ln>
                          <a:solidFill>
                            <a:schemeClr val="tx1"/>
                          </a:solidFill>
                          <a:effectLst/>
                          <a:latin typeface="Calibri"/>
                        </a:rPr>
                        <a:t> party</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8058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6196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37503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37073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3414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34146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926239">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D10.00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143705657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A. Enterprise Enrolment and Azure AD Tenants</a:t>
            </a:r>
            <a:r>
              <a:rPr kumimoji="0" lang="en-GB" sz="1800" b="0" i="0" u="none" strike="noStrike" kern="1200" cap="none" spc="0" normalizeH="0" baseline="0" noProof="0">
                <a:ln>
                  <a:noFill/>
                </a:ln>
                <a:solidFill>
                  <a:schemeClr val="tx1"/>
                </a:solidFill>
                <a:effectLst/>
                <a:uLnTx/>
                <a:uFillTx/>
                <a:latin typeface="+mn-lt"/>
                <a:ea typeface="+mn-ea"/>
                <a:cs typeface="+mn-cs"/>
              </a:rPr>
              <a:t> - Planning for Enterprise Enrolment</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3357805867"/>
              </p:ext>
            </p:extLst>
          </p:nvPr>
        </p:nvGraphicFramePr>
        <p:xfrm>
          <a:off x="168965" y="567209"/>
          <a:ext cx="6324739" cy="6097642"/>
        </p:xfrm>
        <a:graphic>
          <a:graphicData uri="http://schemas.openxmlformats.org/drawingml/2006/table">
            <a:tbl>
              <a:tblPr firstRow="1" bandRow="1">
                <a:tableStyleId>{F2DE63D5-997A-4646-A377-4702673A728D}</a:tableStyleId>
              </a:tblPr>
              <a:tblGrid>
                <a:gridCol w="6324739">
                  <a:extLst>
                    <a:ext uri="{9D8B030D-6E8A-4147-A177-3AD203B41FA5}">
                      <a16:colId xmlns:a16="http://schemas.microsoft.com/office/drawing/2014/main" val="20000"/>
                    </a:ext>
                  </a:extLst>
                </a:gridCol>
              </a:tblGrid>
              <a:tr h="425093">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cs typeface="Segoe UI" panose="020B0502040204020203" pitchFamily="34" charset="0"/>
                        </a:rPr>
                        <a:t>1. Planning for Enterprise Enrolment</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672549">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kern="1200">
                          <a:solidFill>
                            <a:schemeClr val="tx1"/>
                          </a:solidFill>
                          <a:latin typeface="+mn-lt"/>
                        </a:rPr>
                        <a:t>Only use the authentication type "Work and School Account" for all account types. Avoid using the MSA account type.</a:t>
                      </a:r>
                    </a:p>
                    <a:p>
                      <a:pPr marL="228600" indent="-228600">
                        <a:spcBef>
                          <a:spcPts val="600"/>
                        </a:spcBef>
                        <a:spcAft>
                          <a:spcPts val="600"/>
                        </a:spcAft>
                        <a:buFont typeface="+mj-lt"/>
                        <a:buAutoNum type="arabicPeriod"/>
                      </a:pPr>
                      <a:r>
                        <a:rPr lang="en-GB" sz="1100" kern="1200">
                          <a:solidFill>
                            <a:schemeClr val="tx1"/>
                          </a:solidFill>
                          <a:latin typeface="+mn-lt"/>
                        </a:rPr>
                        <a:t>Setup the notification contact email address to ensure notifications are sent to an appropriate group mailbox.</a:t>
                      </a:r>
                    </a:p>
                    <a:p>
                      <a:pPr marL="228600" indent="-228600">
                        <a:spcBef>
                          <a:spcPts val="600"/>
                        </a:spcBef>
                        <a:spcAft>
                          <a:spcPts val="600"/>
                        </a:spcAft>
                        <a:buFont typeface="+mj-lt"/>
                        <a:buAutoNum type="arabicPeriod"/>
                      </a:pPr>
                      <a:r>
                        <a:rPr lang="en-GB" sz="1100" kern="1200">
                          <a:solidFill>
                            <a:schemeClr val="tx1"/>
                          </a:solidFill>
                          <a:latin typeface="+mn-lt"/>
                        </a:rPr>
                        <a:t>Assign a budget for each account and establish an alert associated with the budget.</a:t>
                      </a:r>
                    </a:p>
                    <a:p>
                      <a:pPr marL="228600" indent="-228600">
                        <a:spcBef>
                          <a:spcPts val="600"/>
                        </a:spcBef>
                        <a:spcAft>
                          <a:spcPts val="600"/>
                        </a:spcAft>
                        <a:buFont typeface="+mj-lt"/>
                        <a:buAutoNum type="arabicPeriod"/>
                      </a:pPr>
                      <a:r>
                        <a:rPr lang="en-GB" sz="1100" kern="1200">
                          <a:solidFill>
                            <a:schemeClr val="tx1"/>
                          </a:solidFill>
                          <a:latin typeface="+mn-lt"/>
                        </a:rPr>
                        <a:t>Organisation can have a variety of structures such as functional, divisional, geographic, matrix or team structure. Leverage organizational structure to map organization structure to enterprise enrolment.</a:t>
                      </a:r>
                    </a:p>
                    <a:p>
                      <a:pPr marL="228600" indent="-228600">
                        <a:spcBef>
                          <a:spcPts val="600"/>
                        </a:spcBef>
                        <a:spcAft>
                          <a:spcPts val="600"/>
                        </a:spcAft>
                        <a:buFont typeface="+mj-lt"/>
                        <a:buAutoNum type="arabicPeriod"/>
                      </a:pPr>
                      <a:r>
                        <a:rPr lang="en-GB" sz="1100" kern="1200">
                          <a:solidFill>
                            <a:schemeClr val="tx1"/>
                          </a:solidFill>
                          <a:latin typeface="+mn-lt"/>
                        </a:rPr>
                        <a:t>Create a new department for IT if business domains have independent IT capabilities.</a:t>
                      </a:r>
                    </a:p>
                    <a:p>
                      <a:pPr marL="228600" indent="-228600">
                        <a:spcBef>
                          <a:spcPts val="600"/>
                        </a:spcBef>
                        <a:spcAft>
                          <a:spcPts val="600"/>
                        </a:spcAft>
                        <a:buFont typeface="+mj-lt"/>
                        <a:buAutoNum type="arabicPeriod"/>
                      </a:pPr>
                      <a:r>
                        <a:rPr lang="en-GB" sz="1100" kern="1200">
                          <a:solidFill>
                            <a:schemeClr val="tx1"/>
                          </a:solidFill>
                          <a:latin typeface="+mn-lt"/>
                        </a:rPr>
                        <a:t>Restrict and minimize the number of Account Owners within the Enrolment to avoid the proliferation of admin access to Subscriptions and associated Azure resources.</a:t>
                      </a:r>
                    </a:p>
                    <a:p>
                      <a:pPr marL="228600" indent="-228600">
                        <a:spcBef>
                          <a:spcPts val="600"/>
                        </a:spcBef>
                        <a:spcAft>
                          <a:spcPts val="600"/>
                        </a:spcAft>
                        <a:buFont typeface="+mj-lt"/>
                        <a:buAutoNum type="arabicPeriod"/>
                      </a:pPr>
                      <a:r>
                        <a:rPr lang="en-GB" sz="1100" kern="1200">
                          <a:solidFill>
                            <a:schemeClr val="tx1"/>
                          </a:solidFill>
                          <a:latin typeface="+mn-lt"/>
                        </a:rPr>
                        <a:t>If multiple Azure AD tenants are used, ensure the Account Owner is associated with the same tenant as where subscriptions for the account are provisioned.</a:t>
                      </a:r>
                    </a:p>
                    <a:p>
                      <a:pPr marL="228600" indent="-228600">
                        <a:spcBef>
                          <a:spcPts val="600"/>
                        </a:spcBef>
                        <a:spcAft>
                          <a:spcPts val="600"/>
                        </a:spcAft>
                        <a:buFont typeface="+mj-lt"/>
                        <a:buAutoNum type="arabicPeriod"/>
                      </a:pPr>
                      <a:r>
                        <a:rPr lang="en-GB" sz="1100" kern="1200">
                          <a:solidFill>
                            <a:schemeClr val="tx1"/>
                          </a:solidFill>
                          <a:latin typeface="+mn-lt"/>
                        </a:rPr>
                        <a:t>Set up enterprise Dev/Test/Prod environments at an EA account level to support holistic isolation.</a:t>
                      </a:r>
                    </a:p>
                    <a:p>
                      <a:pPr marL="228600" indent="-228600">
                        <a:spcBef>
                          <a:spcPts val="600"/>
                        </a:spcBef>
                        <a:spcAft>
                          <a:spcPts val="600"/>
                        </a:spcAft>
                        <a:buFont typeface="+mj-lt"/>
                        <a:buAutoNum type="arabicPeriod"/>
                      </a:pPr>
                      <a:r>
                        <a:rPr lang="en-GB" sz="1100" kern="1200">
                          <a:solidFill>
                            <a:schemeClr val="tx1"/>
                          </a:solidFill>
                          <a:latin typeface="+mn-lt"/>
                        </a:rPr>
                        <a:t>Do not ignore notification emails sent to the notification account email address. Microsoft sends important EA wide communications to this account.</a:t>
                      </a:r>
                    </a:p>
                    <a:p>
                      <a:pPr marL="228600" indent="-228600">
                        <a:spcBef>
                          <a:spcPts val="600"/>
                        </a:spcBef>
                        <a:spcAft>
                          <a:spcPts val="600"/>
                        </a:spcAft>
                        <a:buFont typeface="+mj-lt"/>
                        <a:buAutoNum type="arabicPeriod"/>
                      </a:pPr>
                      <a:r>
                        <a:rPr lang="en-GB" sz="1100" kern="1200">
                          <a:solidFill>
                            <a:schemeClr val="tx1"/>
                          </a:solidFill>
                          <a:latin typeface="+mn-lt"/>
                        </a:rPr>
                        <a:t>Do not move or rename an EA Account in Azure AD. Periodically audit EA portal to review who has access.</a:t>
                      </a:r>
                      <a:endParaRPr lang="en-US" sz="1100" kern="1200">
                        <a:solidFill>
                          <a:schemeClr val="tx1"/>
                        </a:solidFill>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6" name="Group 2059">
            <a:extLst>
              <a:ext uri="{FF2B5EF4-FFF2-40B4-BE49-F238E27FC236}">
                <a16:creationId xmlns:a16="http://schemas.microsoft.com/office/drawing/2014/main" id="{EF79A599-63CA-4BB8-A82B-60CF335C7A80}"/>
              </a:ext>
            </a:extLst>
          </p:cNvPr>
          <p:cNvGraphicFramePr>
            <a:graphicFrameLocks noGrp="1"/>
          </p:cNvGraphicFramePr>
          <p:nvPr>
            <p:extLst>
              <p:ext uri="{D42A27DB-BD31-4B8C-83A1-F6EECF244321}">
                <p14:modId xmlns:p14="http://schemas.microsoft.com/office/powerpoint/2010/main" val="3752654063"/>
              </p:ext>
            </p:extLst>
          </p:nvPr>
        </p:nvGraphicFramePr>
        <p:xfrm>
          <a:off x="6807200" y="567206"/>
          <a:ext cx="5176849" cy="5941174"/>
        </p:xfrm>
        <a:graphic>
          <a:graphicData uri="http://schemas.openxmlformats.org/drawingml/2006/table">
            <a:tbl>
              <a:tblPr firstRow="1" bandRow="1">
                <a:tableStyleId>{1FECB4D8-DB02-4DC6-A0A2-4F2EBAE1DC90}</a:tableStyleId>
              </a:tblPr>
              <a:tblGrid>
                <a:gridCol w="508000">
                  <a:extLst>
                    <a:ext uri="{9D8B030D-6E8A-4147-A177-3AD203B41FA5}">
                      <a16:colId xmlns:a16="http://schemas.microsoft.com/office/drawing/2014/main" val="3590680069"/>
                    </a:ext>
                  </a:extLst>
                </a:gridCol>
                <a:gridCol w="1290918">
                  <a:extLst>
                    <a:ext uri="{9D8B030D-6E8A-4147-A177-3AD203B41FA5}">
                      <a16:colId xmlns:a16="http://schemas.microsoft.com/office/drawing/2014/main" val="2700619767"/>
                    </a:ext>
                  </a:extLst>
                </a:gridCol>
                <a:gridCol w="2814917">
                  <a:extLst>
                    <a:ext uri="{9D8B030D-6E8A-4147-A177-3AD203B41FA5}">
                      <a16:colId xmlns:a16="http://schemas.microsoft.com/office/drawing/2014/main" val="2959152633"/>
                    </a:ext>
                  </a:extLst>
                </a:gridCol>
                <a:gridCol w="563014">
                  <a:extLst>
                    <a:ext uri="{9D8B030D-6E8A-4147-A177-3AD203B41FA5}">
                      <a16:colId xmlns:a16="http://schemas.microsoft.com/office/drawing/2014/main" val="3807246700"/>
                    </a:ext>
                  </a:extLst>
                </a:gridCol>
              </a:tblGrid>
              <a:tr h="281787">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66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A01.01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rPr>
                        <a:t>EA Administrator Notification Account</a:t>
                      </a:r>
                      <a:endParaRPr kumimoji="0" lang="en-US" altLang="en-US" sz="1100" b="0" i="1" u="none" strike="noStrike" cap="none" normalizeH="0" baseline="0">
                        <a:ln>
                          <a:noFill/>
                        </a:ln>
                        <a:solidFill>
                          <a:schemeClr val="tx1"/>
                        </a:solidFill>
                        <a:effectLst/>
                        <a:latin typeface="Calibri"/>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a:latin typeface="Calibri"/>
                        </a:rPr>
                        <a:t>Note: </a:t>
                      </a:r>
                      <a:r>
                        <a:rPr lang="en-US" sz="1100">
                          <a:latin typeface="Calibri"/>
                        </a:rPr>
                        <a:t>Distribution Group email address</a:t>
                      </a:r>
                      <a:endParaRPr lang="en-US" sz="1100">
                        <a:latin typeface="Calibri"/>
                        <a:cs typeface="Segoe UI"/>
                      </a:endParaRPr>
                    </a:p>
                    <a:p>
                      <a:pPr lvl="0" algn="l">
                        <a:buNone/>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6378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A01.02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Number of Departments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Name</a:t>
                      </a:r>
                      <a:r>
                        <a:rPr kumimoji="0" lang="en-US" sz="1100" b="0" u="none" strike="noStrike" kern="1200" cap="none" normalizeH="0" baseline="0">
                          <a:ln>
                            <a:noFill/>
                          </a:ln>
                          <a:solidFill>
                            <a:schemeClr val="tx1"/>
                          </a:solidFill>
                          <a:effectLst/>
                          <a:latin typeface="Calibri"/>
                        </a:rPr>
                        <a:t> of Departments</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6378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A01.03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Number of EA </a:t>
                      </a:r>
                      <a:r>
                        <a:rPr lang="en-US" altLang="en-US" sz="1100" b="0" i="1" u="none" strike="noStrike" kern="1200" cap="none" normalizeH="0" baseline="0">
                          <a:ln>
                            <a:noFill/>
                          </a:ln>
                          <a:solidFill>
                            <a:schemeClr val="tx1"/>
                          </a:solidFill>
                          <a:effectLst/>
                          <a:latin typeface="Calibri"/>
                        </a:rPr>
                        <a:t>Accounts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a:t>
                      </a:r>
                      <a:r>
                        <a:rPr kumimoji="0" lang="en-US" sz="1100" b="1" u="none" strike="noStrike" kern="1200" cap="none" normalizeH="0" baseline="0">
                          <a:ln>
                            <a:noFill/>
                          </a:ln>
                          <a:solidFill>
                            <a:schemeClr val="tx1"/>
                          </a:solidFill>
                          <a:effectLst/>
                          <a:latin typeface="Calibri"/>
                        </a:rPr>
                        <a:t>:</a:t>
                      </a:r>
                      <a:r>
                        <a:rPr lang="en-US" sz="1100" b="1" u="none" strike="noStrike" kern="1200" cap="none" normalizeH="0" baseline="0">
                          <a:ln>
                            <a:noFill/>
                          </a:ln>
                          <a:solidFill>
                            <a:schemeClr val="tx1"/>
                          </a:solidFill>
                          <a:effectLst/>
                          <a:latin typeface="Calibri"/>
                        </a:rPr>
                        <a:t> </a:t>
                      </a:r>
                      <a:r>
                        <a:rPr kumimoji="0" lang="en-US" sz="1100" b="0" u="none" strike="noStrike" kern="1200" cap="none" normalizeH="0" baseline="0">
                          <a:ln>
                            <a:noFill/>
                          </a:ln>
                          <a:solidFill>
                            <a:schemeClr val="tx1"/>
                          </a:solidFill>
                          <a:effectLst/>
                          <a:latin typeface="Calibri"/>
                        </a:rPr>
                        <a:t>Number of AAD Tenants + </a:t>
                      </a:r>
                      <a:r>
                        <a:rPr lang="en-US" sz="1100" b="0" u="none" strike="noStrike" kern="1200" cap="none" normalizeH="0" baseline="0">
                          <a:ln>
                            <a:noFill/>
                          </a:ln>
                          <a:solidFill>
                            <a:schemeClr val="tx1"/>
                          </a:solidFill>
                          <a:effectLst/>
                          <a:latin typeface="Calibri"/>
                        </a:rPr>
                        <a:t>Subscriptions</a:t>
                      </a:r>
                    </a:p>
                    <a:p>
                      <a:pPr lvl="0" algn="l">
                        <a:buNone/>
                      </a:pPr>
                      <a:r>
                        <a:rPr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8594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A01.04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Audit Interval for EA Portal for Microsoft </a:t>
                      </a:r>
                      <a:r>
                        <a:rPr lang="en-US" altLang="en-US" sz="1100" b="0" i="1" u="none" strike="noStrike" kern="1200" cap="none" normalizeH="0" baseline="0">
                          <a:ln>
                            <a:noFill/>
                          </a:ln>
                          <a:solidFill>
                            <a:schemeClr val="tx1"/>
                          </a:solidFill>
                          <a:effectLst/>
                          <a:latin typeface="Calibri"/>
                        </a:rPr>
                        <a:t>accounts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1" i="0" u="none" strike="noStrike" kern="1200" cap="none" normalizeH="0" baseline="0">
                          <a:ln>
                            <a:noFill/>
                          </a:ln>
                          <a:solidFill>
                            <a:schemeClr val="tx1"/>
                          </a:solidFill>
                          <a:effectLst/>
                          <a:latin typeface="Calibri"/>
                        </a:rPr>
                        <a:t>Note: </a:t>
                      </a:r>
                      <a:r>
                        <a:rPr kumimoji="0" lang="en-US" sz="1100" b="0" u="none" strike="noStrike" kern="1200" cap="none" normalizeH="0" baseline="0">
                          <a:ln>
                            <a:noFill/>
                          </a:ln>
                          <a:solidFill>
                            <a:schemeClr val="tx1"/>
                          </a:solidFill>
                          <a:effectLst/>
                          <a:latin typeface="Calibri"/>
                        </a:rPr>
                        <a:t>90 days</a:t>
                      </a:r>
                    </a:p>
                    <a:p>
                      <a:pPr algn="l"/>
                      <a:r>
                        <a:rPr kumimoji="0"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6378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A01.05</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Environment isolation</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1" u="none" strike="noStrike" kern="1200" cap="none" normalizeH="0" baseline="0">
                          <a:ln>
                            <a:noFill/>
                          </a:ln>
                          <a:solidFill>
                            <a:schemeClr val="tx1"/>
                          </a:solidFill>
                          <a:effectLst/>
                          <a:latin typeface="Calibri"/>
                        </a:rPr>
                        <a:t>Note: </a:t>
                      </a:r>
                      <a:r>
                        <a:rPr kumimoji="0" lang="en-US" sz="1100" b="0" u="none" strike="noStrike" kern="1200" cap="none" normalizeH="0" baseline="0">
                          <a:ln>
                            <a:noFill/>
                          </a:ln>
                          <a:solidFill>
                            <a:schemeClr val="tx1"/>
                          </a:solidFill>
                          <a:effectLst/>
                          <a:latin typeface="Calibri"/>
                        </a:rPr>
                        <a:t>Dev/Test/Prod on EA account level</a:t>
                      </a:r>
                    </a:p>
                    <a:p>
                      <a:pPr algn="l"/>
                      <a:r>
                        <a:rPr kumimoji="0"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2218460">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A01.00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164866034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8188075"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E - Management and Monitoring</a:t>
            </a:r>
            <a:r>
              <a:rPr kumimoji="0" lang="en-GB" sz="1800" b="0" i="0" u="none" strike="noStrike" kern="1200" cap="none" spc="0" normalizeH="0" baseline="0" noProof="0">
                <a:ln>
                  <a:noFill/>
                </a:ln>
                <a:solidFill>
                  <a:schemeClr val="tx1"/>
                </a:solidFill>
                <a:effectLst/>
                <a:uLnTx/>
                <a:uFillTx/>
                <a:latin typeface="+mn-lt"/>
                <a:ea typeface="+mn-ea"/>
                <a:cs typeface="+mn-cs"/>
              </a:rPr>
              <a:t> - Planning for Platform Management and Monitoring</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2737051646"/>
              </p:ext>
            </p:extLst>
          </p:nvPr>
        </p:nvGraphicFramePr>
        <p:xfrm>
          <a:off x="259238" y="567207"/>
          <a:ext cx="6312516" cy="6007184"/>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326567">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100" b="1" kern="1200">
                          <a:solidFill>
                            <a:schemeClr val="tx1"/>
                          </a:solidFill>
                          <a:effectLst/>
                          <a:latin typeface="+mn-lt"/>
                        </a:rPr>
                        <a:t>1. Planning for Platform Management and Monitoring</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680617">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b="0" kern="1200">
                          <a:solidFill>
                            <a:schemeClr val="tx1"/>
                          </a:solidFill>
                          <a:effectLst/>
                          <a:latin typeface="+mn-lt"/>
                        </a:rPr>
                        <a:t>Use a single </a:t>
                      </a:r>
                      <a:r>
                        <a:rPr lang="en-GB" sz="1100" b="0" u="none" strike="noStrike" kern="1200">
                          <a:solidFill>
                            <a:schemeClr val="tx1"/>
                          </a:solidFill>
                          <a:effectLst/>
                          <a:latin typeface="+mn-lt"/>
                        </a:rPr>
                        <a:t>Log Analytics workspace</a:t>
                      </a:r>
                      <a:r>
                        <a:rPr lang="en-GB" sz="1100" b="0" kern="1200">
                          <a:solidFill>
                            <a:schemeClr val="tx1"/>
                          </a:solidFill>
                          <a:effectLst/>
                          <a:latin typeface="+mn-lt"/>
                        </a:rPr>
                        <a:t> for centralized platform management except where RBAC, retention of data types and data sovereignty requirements mandate the consideration of separate workspaces.</a:t>
                      </a:r>
                    </a:p>
                    <a:p>
                      <a:pPr marL="228600" indent="-228600">
                        <a:spcBef>
                          <a:spcPts val="600"/>
                        </a:spcBef>
                        <a:spcAft>
                          <a:spcPts val="0"/>
                        </a:spcAft>
                        <a:buFont typeface="+mj-lt"/>
                        <a:buAutoNum type="arabicPeriod"/>
                      </a:pPr>
                      <a:r>
                        <a:rPr lang="en-GB" sz="1100" b="0" kern="1200">
                          <a:solidFill>
                            <a:schemeClr val="tx1"/>
                          </a:solidFill>
                          <a:effectLst/>
                          <a:latin typeface="+mn-lt"/>
                        </a:rPr>
                        <a:t>Export logs to Azure Storage if log retention requirements exceed 2 years.</a:t>
                      </a:r>
                    </a:p>
                    <a:p>
                      <a:pPr marL="685800" lvl="1" indent="-228600">
                        <a:spcBef>
                          <a:spcPts val="0"/>
                        </a:spcBef>
                        <a:spcAft>
                          <a:spcPts val="600"/>
                        </a:spcAft>
                        <a:buFont typeface="Arial" panose="020B0604020202020204" pitchFamily="34" charset="0"/>
                        <a:buChar char="•"/>
                      </a:pPr>
                      <a:r>
                        <a:rPr lang="en-GB" sz="1100" b="0" kern="1200">
                          <a:solidFill>
                            <a:schemeClr val="tx1"/>
                          </a:solidFill>
                          <a:effectLst/>
                          <a:latin typeface="+mn-lt"/>
                        </a:rPr>
                        <a:t>Leverage immutable storage with WORM policy (Write Once, Read Many) to make data non-erasable and non-modifiable for a user-specified interval.</a:t>
                      </a:r>
                    </a:p>
                    <a:p>
                      <a:pPr marL="228600" indent="-228600" algn="l" defTabSz="457200" rtl="0" eaLnBrk="1" latinLnBrk="0" hangingPunct="1">
                        <a:spcBef>
                          <a:spcPts val="600"/>
                        </a:spcBef>
                        <a:spcAft>
                          <a:spcPts val="0"/>
                        </a:spcAft>
                        <a:buFont typeface="+mj-lt"/>
                        <a:buAutoNum type="arabicPeriod"/>
                      </a:pPr>
                      <a:r>
                        <a:rPr lang="en-GB" sz="1100" b="0" kern="1200">
                          <a:solidFill>
                            <a:schemeClr val="tx1"/>
                          </a:solidFill>
                          <a:effectLst/>
                          <a:latin typeface="+mn-lt"/>
                          <a:ea typeface="+mn-ea"/>
                          <a:cs typeface="+mn-cs"/>
                        </a:rPr>
                        <a:t>Use Azure Policy for access control and compliance reporting.</a:t>
                      </a:r>
                    </a:p>
                    <a:p>
                      <a:pPr marL="685800" lvl="1" indent="-228600" algn="l" defTabSz="457200" rtl="0" eaLnBrk="1" latinLnBrk="0" hangingPunct="1">
                        <a:spcBef>
                          <a:spcPts val="0"/>
                        </a:spcBef>
                        <a:spcAft>
                          <a:spcPts val="600"/>
                        </a:spcAft>
                        <a:buFont typeface="Arial" panose="020B0604020202020204" pitchFamily="34" charset="0"/>
                        <a:buChar char="•"/>
                      </a:pPr>
                      <a:r>
                        <a:rPr lang="en-GB" sz="1100" b="0" kern="1200">
                          <a:solidFill>
                            <a:schemeClr val="tx1"/>
                          </a:solidFill>
                          <a:effectLst/>
                          <a:latin typeface="+mn-lt"/>
                          <a:ea typeface="+mn-ea"/>
                          <a:cs typeface="+mn-cs"/>
                        </a:rPr>
                        <a:t>This provides the ability to enforce the settings across an organization to ensure consistent policy adherence and fast violation detection, as described in this article.</a:t>
                      </a:r>
                    </a:p>
                    <a:p>
                      <a:pPr marL="228600" indent="-228600">
                        <a:spcBef>
                          <a:spcPts val="600"/>
                        </a:spcBef>
                        <a:spcAft>
                          <a:spcPts val="600"/>
                        </a:spcAft>
                        <a:buFont typeface="+mj-lt"/>
                        <a:buAutoNum type="arabicPeriod"/>
                      </a:pPr>
                      <a:r>
                        <a:rPr lang="en-GB" sz="1100" b="0" kern="1200">
                          <a:solidFill>
                            <a:schemeClr val="tx1"/>
                          </a:solidFill>
                          <a:effectLst/>
                          <a:latin typeface="+mn-lt"/>
                        </a:rPr>
                        <a:t>Monitor in-guest VM configuration drift using Azure Policy.</a:t>
                      </a:r>
                    </a:p>
                    <a:p>
                      <a:pPr marL="228600" indent="-228600">
                        <a:spcBef>
                          <a:spcPts val="600"/>
                        </a:spcBef>
                        <a:spcAft>
                          <a:spcPts val="600"/>
                        </a:spcAft>
                        <a:buFont typeface="+mj-lt"/>
                        <a:buAutoNum type="arabicPeriod"/>
                      </a:pPr>
                      <a:r>
                        <a:rPr lang="en-GB" sz="1100" b="0" kern="1200">
                          <a:solidFill>
                            <a:schemeClr val="tx1"/>
                          </a:solidFill>
                          <a:effectLst/>
                          <a:latin typeface="+mn-lt"/>
                        </a:rPr>
                        <a:t>Enabling </a:t>
                      </a:r>
                      <a:r>
                        <a:rPr lang="en-GB" sz="1100" b="0" u="none" strike="noStrike" kern="1200">
                          <a:solidFill>
                            <a:schemeClr val="tx1"/>
                          </a:solidFill>
                          <a:effectLst/>
                          <a:latin typeface="+mn-lt"/>
                        </a:rPr>
                        <a:t>guest configuration</a:t>
                      </a:r>
                      <a:r>
                        <a:rPr lang="en-GB" sz="1100" b="0" kern="1200">
                          <a:solidFill>
                            <a:schemeClr val="tx1"/>
                          </a:solidFill>
                          <a:effectLst/>
                          <a:latin typeface="+mn-lt"/>
                        </a:rPr>
                        <a:t> audit capabilities through policy provides application teams with the ability to immediately consume the feature capabilities for their workloads with very little effort.</a:t>
                      </a:r>
                    </a:p>
                    <a:p>
                      <a:pPr marL="228600" indent="-228600">
                        <a:spcBef>
                          <a:spcPts val="600"/>
                        </a:spcBef>
                        <a:spcAft>
                          <a:spcPts val="600"/>
                        </a:spcAft>
                        <a:buFont typeface="+mj-lt"/>
                        <a:buAutoNum type="arabicPeriod"/>
                      </a:pPr>
                      <a:r>
                        <a:rPr lang="en-GB" sz="1100" b="0" kern="1200">
                          <a:solidFill>
                            <a:schemeClr val="tx1"/>
                          </a:solidFill>
                          <a:effectLst/>
                          <a:latin typeface="+mn-lt"/>
                        </a:rPr>
                        <a:t>Use </a:t>
                      </a:r>
                      <a:r>
                        <a:rPr lang="en-GB" sz="1100" b="0" u="none" strike="noStrike" kern="1200">
                          <a:solidFill>
                            <a:schemeClr val="tx1"/>
                          </a:solidFill>
                          <a:effectLst/>
                          <a:latin typeface="+mn-lt"/>
                        </a:rPr>
                        <a:t>Update Management in Azure Automation</a:t>
                      </a:r>
                      <a:r>
                        <a:rPr lang="en-GB" sz="1100" b="0" kern="1200">
                          <a:solidFill>
                            <a:schemeClr val="tx1"/>
                          </a:solidFill>
                          <a:effectLst/>
                          <a:latin typeface="+mn-lt"/>
                        </a:rPr>
                        <a:t> as a long-term patching mechanism, for both Windows and Linux VMs.</a:t>
                      </a:r>
                    </a:p>
                    <a:p>
                      <a:pPr marL="228600" indent="-228600">
                        <a:spcBef>
                          <a:spcPts val="600"/>
                        </a:spcBef>
                        <a:spcAft>
                          <a:spcPts val="600"/>
                        </a:spcAft>
                        <a:buFont typeface="+mj-lt"/>
                        <a:buAutoNum type="arabicPeriod"/>
                      </a:pPr>
                      <a:r>
                        <a:rPr lang="en-GB" sz="1100" b="0" kern="1200">
                          <a:solidFill>
                            <a:schemeClr val="tx1"/>
                          </a:solidFill>
                          <a:effectLst/>
                          <a:latin typeface="+mn-lt"/>
                        </a:rPr>
                        <a:t>Enforcing configuration of update management through policy ensures all VMs are included in the patch management regimen, provides application teams with the ability to manage patch deployment for their VMs, and provides central IT with visibility and enforcement capabilities across all VMs.</a:t>
                      </a:r>
                    </a:p>
                    <a:p>
                      <a:pPr marL="228600" indent="-228600">
                        <a:spcBef>
                          <a:spcPts val="600"/>
                        </a:spcBef>
                        <a:spcAft>
                          <a:spcPts val="600"/>
                        </a:spcAft>
                        <a:buFont typeface="+mj-lt"/>
                        <a:buAutoNum type="arabicPeriod"/>
                      </a:pPr>
                      <a:r>
                        <a:rPr lang="en-GB" sz="1100" b="0" kern="1200">
                          <a:solidFill>
                            <a:schemeClr val="tx1"/>
                          </a:solidFill>
                          <a:effectLst/>
                          <a:latin typeface="+mn-lt"/>
                        </a:rPr>
                        <a:t>Use Azure Network Watcher to proactively monitor traffic flows via </a:t>
                      </a:r>
                      <a:r>
                        <a:rPr lang="en-GB" sz="1100" b="0" u="none" strike="noStrike" kern="1200">
                          <a:solidFill>
                            <a:schemeClr val="tx1"/>
                          </a:solidFill>
                          <a:effectLst/>
                          <a:latin typeface="+mn-lt"/>
                        </a:rPr>
                        <a:t>NSG Flow Logs v2</a:t>
                      </a:r>
                      <a:r>
                        <a:rPr lang="en-GB" sz="1100" b="0" kern="1200">
                          <a:solidFill>
                            <a:schemeClr val="tx1"/>
                          </a:solidFill>
                          <a:effectLst/>
                          <a:latin typeface="+mn-lt"/>
                        </a:rPr>
                        <a:t>.</a:t>
                      </a:r>
                    </a:p>
                    <a:p>
                      <a:pPr marL="228600" indent="-228600">
                        <a:spcBef>
                          <a:spcPts val="600"/>
                        </a:spcBef>
                        <a:spcAft>
                          <a:spcPts val="600"/>
                        </a:spcAft>
                        <a:buFont typeface="+mj-lt"/>
                        <a:buAutoNum type="arabicPeriod"/>
                      </a:pPr>
                      <a:r>
                        <a:rPr lang="en-GB" sz="1100" b="0" kern="1200">
                          <a:solidFill>
                            <a:schemeClr val="tx1"/>
                          </a:solidFill>
                          <a:effectLst/>
                          <a:latin typeface="+mn-lt"/>
                        </a:rPr>
                        <a:t>Use </a:t>
                      </a:r>
                      <a:r>
                        <a:rPr lang="en-GB" sz="1100" b="0" u="none" strike="noStrike" kern="1200">
                          <a:solidFill>
                            <a:schemeClr val="tx1"/>
                          </a:solidFill>
                          <a:effectLst/>
                          <a:latin typeface="+mn-lt"/>
                        </a:rPr>
                        <a:t>deny policies</a:t>
                      </a:r>
                      <a:r>
                        <a:rPr lang="en-GB" sz="1100" b="0" kern="1200">
                          <a:solidFill>
                            <a:schemeClr val="tx1"/>
                          </a:solidFill>
                          <a:effectLst/>
                          <a:latin typeface="+mn-lt"/>
                        </a:rPr>
                        <a:t> to supplement Azure RBAC assignments.</a:t>
                      </a:r>
                    </a:p>
                    <a:p>
                      <a:pPr marL="228600" indent="-228600">
                        <a:spcBef>
                          <a:spcPts val="600"/>
                        </a:spcBef>
                        <a:spcAft>
                          <a:spcPts val="600"/>
                        </a:spcAft>
                        <a:buFont typeface="+mj-lt"/>
                        <a:buAutoNum type="arabicPeriod"/>
                      </a:pPr>
                      <a:r>
                        <a:rPr lang="en-GB" sz="1100" b="0" kern="1200">
                          <a:solidFill>
                            <a:schemeClr val="tx1"/>
                          </a:solidFill>
                          <a:effectLst/>
                          <a:latin typeface="+mn-lt"/>
                        </a:rPr>
                        <a:t>Include </a:t>
                      </a:r>
                      <a:r>
                        <a:rPr lang="en-GB" sz="1100" b="0" u="none" strike="noStrike" kern="1200">
                          <a:solidFill>
                            <a:schemeClr val="tx1"/>
                          </a:solidFill>
                          <a:effectLst/>
                          <a:latin typeface="+mn-lt"/>
                        </a:rPr>
                        <a:t>Service</a:t>
                      </a:r>
                      <a:r>
                        <a:rPr lang="en-GB" sz="1100" b="0" kern="1200">
                          <a:solidFill>
                            <a:schemeClr val="tx1"/>
                          </a:solidFill>
                          <a:effectLst/>
                          <a:latin typeface="+mn-lt"/>
                        </a:rPr>
                        <a:t> and </a:t>
                      </a:r>
                      <a:r>
                        <a:rPr lang="en-GB" sz="1100" b="0" u="none" strike="noStrike" kern="1200">
                          <a:solidFill>
                            <a:schemeClr val="tx1"/>
                          </a:solidFill>
                          <a:effectLst/>
                          <a:latin typeface="+mn-lt"/>
                        </a:rPr>
                        <a:t>Resource</a:t>
                      </a:r>
                      <a:r>
                        <a:rPr lang="en-GB" sz="1100" b="0" kern="1200">
                          <a:solidFill>
                            <a:schemeClr val="tx1"/>
                          </a:solidFill>
                          <a:effectLst/>
                          <a:latin typeface="+mn-lt"/>
                        </a:rPr>
                        <a:t> Health events as part of the overall platform monitoring solution.</a:t>
                      </a:r>
                    </a:p>
                    <a:p>
                      <a:pPr marL="228600" indent="-228600" algn="l" defTabSz="457200" rtl="0" eaLnBrk="1" latinLnBrk="0" hangingPunct="1">
                        <a:spcBef>
                          <a:spcPts val="600"/>
                        </a:spcBef>
                        <a:spcAft>
                          <a:spcPts val="0"/>
                        </a:spcAft>
                        <a:buFont typeface="+mj-lt"/>
                        <a:buAutoNum type="arabicPeriod"/>
                      </a:pPr>
                      <a:r>
                        <a:rPr lang="en-GB" sz="1100" b="0" kern="1200">
                          <a:solidFill>
                            <a:schemeClr val="tx1"/>
                          </a:solidFill>
                          <a:effectLst/>
                          <a:latin typeface="+mn-lt"/>
                          <a:ea typeface="+mn-ea"/>
                          <a:cs typeface="+mn-cs"/>
                        </a:rPr>
                        <a:t>Do not send raw logs entries back to on premise monitoring systems, but instead adopt the principal of "data born in Azure, stays in Azure".</a:t>
                      </a:r>
                    </a:p>
                    <a:p>
                      <a:pPr marL="685800" lvl="1" indent="-228600" algn="l" defTabSz="457200" rtl="0" eaLnBrk="1" latinLnBrk="0" hangingPunct="1">
                        <a:spcBef>
                          <a:spcPts val="0"/>
                        </a:spcBef>
                        <a:spcAft>
                          <a:spcPts val="600"/>
                        </a:spcAft>
                        <a:buFont typeface="Arial" panose="020B0604020202020204" pitchFamily="34" charset="0"/>
                        <a:buChar char="•"/>
                      </a:pPr>
                      <a:r>
                        <a:rPr lang="en-GB" sz="1100" b="0" kern="1200">
                          <a:solidFill>
                            <a:schemeClr val="tx1"/>
                          </a:solidFill>
                          <a:effectLst/>
                          <a:latin typeface="+mn-lt"/>
                          <a:ea typeface="+mn-ea"/>
                          <a:cs typeface="+mn-cs"/>
                        </a:rPr>
                        <a:t>If on-premises SIEM integration is required send critical alerts instead of logs</a:t>
                      </a:r>
                    </a:p>
                    <a:p>
                      <a:endParaRPr lang="en-US" sz="1100" kern="1200">
                        <a:solidFill>
                          <a:schemeClr val="tx1"/>
                        </a:solidFill>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5" name="Group 2059">
            <a:extLst>
              <a:ext uri="{FF2B5EF4-FFF2-40B4-BE49-F238E27FC236}">
                <a16:creationId xmlns:a16="http://schemas.microsoft.com/office/drawing/2014/main" id="{9453C869-AACD-48DC-8666-A9E33794AA23}"/>
              </a:ext>
            </a:extLst>
          </p:cNvPr>
          <p:cNvGraphicFramePr>
            <a:graphicFrameLocks noGrp="1"/>
          </p:cNvGraphicFramePr>
          <p:nvPr>
            <p:extLst>
              <p:ext uri="{D42A27DB-BD31-4B8C-83A1-F6EECF244321}">
                <p14:modId xmlns:p14="http://schemas.microsoft.com/office/powerpoint/2010/main" val="916840901"/>
              </p:ext>
            </p:extLst>
          </p:nvPr>
        </p:nvGraphicFramePr>
        <p:xfrm>
          <a:off x="6807200" y="567213"/>
          <a:ext cx="5176849" cy="6007175"/>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63710919"/>
                    </a:ext>
                  </a:extLst>
                </a:gridCol>
                <a:gridCol w="1461247">
                  <a:extLst>
                    <a:ext uri="{9D8B030D-6E8A-4147-A177-3AD203B41FA5}">
                      <a16:colId xmlns:a16="http://schemas.microsoft.com/office/drawing/2014/main" val="2700619767"/>
                    </a:ext>
                  </a:extLst>
                </a:gridCol>
                <a:gridCol w="2474259">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2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8974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E01.01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Use dedicated subscriptions for management, separated from app landing zones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Calibri"/>
                        </a:rPr>
                        <a:t>Note: </a:t>
                      </a:r>
                      <a:r>
                        <a:rPr lang="en-US" sz="1100" b="0">
                          <a:solidFill>
                            <a:schemeClr val="tx1"/>
                          </a:solidFill>
                          <a:latin typeface="Calibri"/>
                        </a:rPr>
                        <a:t>Subscription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solidFill>
                            <a:schemeClr val="tx1"/>
                          </a:solidFill>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7885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E01.02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Use Azure native/first-party monitoring &amp; management services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i="0" u="none" strike="noStrike" kern="1200" cap="none" normalizeH="0" baseline="0">
                          <a:ln>
                            <a:noFill/>
                          </a:ln>
                          <a:solidFill>
                            <a:schemeClr val="tx1"/>
                          </a:solidFill>
                          <a:effectLst/>
                          <a:latin typeface="Calibri"/>
                        </a:rPr>
                        <a:t>yes/no</a:t>
                      </a:r>
                    </a:p>
                    <a:p>
                      <a:pPr algn="l"/>
                      <a:r>
                        <a:rPr lang="en-US" sz="1100" b="1" i="0" u="none" strike="noStrike" kern="1200" cap="none" normalizeH="0" baseline="0">
                          <a:ln>
                            <a:noFill/>
                          </a:ln>
                          <a:solidFill>
                            <a:schemeClr val="tx1"/>
                          </a:solidFill>
                          <a:effectLst/>
                          <a:latin typeface="Calibri"/>
                          <a:ea typeface="+mn-ea"/>
                          <a:cs typeface="Segoe UI"/>
                        </a:rPr>
                        <a:t>Decision: Yes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E01.03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Data retention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i="0" u="none" strike="noStrike" kern="1200" cap="none" normalizeH="0" baseline="0">
                          <a:ln>
                            <a:noFill/>
                          </a:ln>
                          <a:solidFill>
                            <a:schemeClr val="tx1"/>
                          </a:solidFill>
                          <a:effectLst/>
                          <a:latin typeface="+mn-lt"/>
                        </a:rPr>
                        <a:t>1 year</a:t>
                      </a:r>
                    </a:p>
                    <a:p>
                      <a:pPr algn="l"/>
                      <a:r>
                        <a:rPr lang="en-US" sz="1100" b="1" i="0" u="none" strike="noStrike" kern="1200" cap="none" normalizeH="0" baseline="0">
                          <a:ln>
                            <a:noFill/>
                          </a:ln>
                          <a:solidFill>
                            <a:schemeClr val="tx1"/>
                          </a:solidFill>
                          <a:effectLst/>
                          <a:latin typeface="+mn-lt"/>
                          <a:ea typeface="+mn-ea"/>
                          <a:cs typeface="Segoe UI"/>
                        </a:rPr>
                        <a:t>Decision: </a:t>
                      </a:r>
                    </a:p>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solidFill>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3920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E01.04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Log Analytics workspace name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u="none" strike="noStrike" kern="1200" cap="none" normalizeH="0" baseline="0">
                          <a:ln>
                            <a:noFill/>
                          </a:ln>
                          <a:solidFill>
                            <a:schemeClr val="tx1"/>
                          </a:solidFill>
                          <a:effectLst/>
                          <a:latin typeface="+mn-lt"/>
                        </a:rPr>
                        <a:t>Note: </a:t>
                      </a:r>
                      <a:r>
                        <a:rPr kumimoji="0" lang="en-US" sz="1100" b="0" u="none" strike="noStrike" kern="1200" cap="none" normalizeH="0" baseline="0">
                          <a:ln>
                            <a:noFill/>
                          </a:ln>
                          <a:solidFill>
                            <a:schemeClr val="tx1"/>
                          </a:solidFill>
                          <a:effectLst/>
                          <a:latin typeface="+mn-lt"/>
                        </a:rPr>
                        <a:t>Name of Log Analytics Workspace</a:t>
                      </a:r>
                      <a:endParaRPr lang="en-US" sz="1100" b="0" i="0" u="none" strike="noStrike" kern="1200" cap="none" normalizeH="0" baseline="0">
                        <a:ln>
                          <a:noFill/>
                        </a:ln>
                        <a:solidFill>
                          <a:schemeClr val="tx1"/>
                        </a:solidFill>
                        <a:effectLst/>
                        <a:latin typeface="+mn-lt"/>
                      </a:endParaRPr>
                    </a:p>
                    <a:p>
                      <a:pPr algn="l"/>
                      <a:r>
                        <a:rPr lang="en-US" sz="1100" b="1" i="0" u="none" strike="noStrike" kern="1200" cap="none" normalizeH="0" baseline="0">
                          <a:ln>
                            <a:noFill/>
                          </a:ln>
                          <a:solidFill>
                            <a:schemeClr val="tx1"/>
                          </a:solidFill>
                          <a:effectLst/>
                          <a:latin typeface="+mn-lt"/>
                          <a:ea typeface="+mn-ea"/>
                          <a:cs typeface="Segoe UI"/>
                        </a:rPr>
                        <a:t>Decision: &lt;prefix&gt;-la</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solidFill>
                            <a:schemeClr val="tx1"/>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4924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E01.05</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Azure region for the Log Analytics workspace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i="0" u="none" strike="noStrike" kern="1200" cap="none" normalizeH="0" baseline="0">
                          <a:ln>
                            <a:noFill/>
                          </a:ln>
                          <a:solidFill>
                            <a:schemeClr val="tx1"/>
                          </a:solidFill>
                          <a:effectLst/>
                          <a:latin typeface="+mn-lt"/>
                        </a:rPr>
                        <a:t>Region</a:t>
                      </a:r>
                    </a:p>
                    <a:p>
                      <a:pPr algn="l"/>
                      <a:r>
                        <a:rPr lang="en-US" sz="1100" b="1" i="0" u="none" strike="noStrike" kern="1200" cap="none" normalizeH="0" baseline="0">
                          <a:ln>
                            <a:noFill/>
                          </a:ln>
                          <a:solidFill>
                            <a:schemeClr val="tx1"/>
                          </a:solidFill>
                          <a:effectLst/>
                          <a:latin typeface="+mn-lt"/>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solidFill>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E01.06</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Automation account name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i="0" u="none" strike="noStrike" kern="1200" cap="none" normalizeH="0" baseline="0">
                          <a:ln>
                            <a:noFill/>
                          </a:ln>
                          <a:solidFill>
                            <a:schemeClr val="tx1"/>
                          </a:solidFill>
                          <a:effectLst/>
                          <a:latin typeface="+mn-lt"/>
                        </a:rPr>
                        <a:t>Name of automation account</a:t>
                      </a:r>
                    </a:p>
                    <a:p>
                      <a:pPr algn="l"/>
                      <a:r>
                        <a:rPr lang="en-US" sz="1100" b="1" i="0" u="none" strike="noStrike" kern="1200" cap="none" normalizeH="0" baseline="0">
                          <a:ln>
                            <a:noFill/>
                          </a:ln>
                          <a:solidFill>
                            <a:schemeClr val="tx1"/>
                          </a:solidFill>
                          <a:effectLst/>
                          <a:latin typeface="+mn-lt"/>
                          <a:ea typeface="+mn-ea"/>
                          <a:cs typeface="Segoe UI"/>
                        </a:rPr>
                        <a:t>Decision: &lt;prefix&gt;-aa</a:t>
                      </a:r>
                    </a:p>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solidFill>
                          <a:latin typeface="Calibri"/>
                          <a:cs typeface="Segoe UI"/>
                        </a:rPr>
                        <a:t>Auto</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E01.07</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RBAC model for Workspace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i="0" u="none" strike="noStrike" kern="1200" cap="none" normalizeH="0" baseline="0">
                          <a:ln>
                            <a:noFill/>
                          </a:ln>
                          <a:solidFill>
                            <a:schemeClr val="tx1"/>
                          </a:solidFill>
                          <a:effectLst/>
                          <a:latin typeface="+mn-lt"/>
                        </a:rPr>
                        <a:t>Resource centric vs. Centralized</a:t>
                      </a:r>
                    </a:p>
                    <a:p>
                      <a:pPr algn="l"/>
                      <a:r>
                        <a:rPr lang="en-US" sz="1100" b="1" i="0" u="none" strike="noStrike" kern="1200" cap="none" normalizeH="0" baseline="0">
                          <a:ln>
                            <a:noFill/>
                          </a:ln>
                          <a:solidFill>
                            <a:schemeClr val="tx1"/>
                          </a:solidFill>
                          <a:effectLst/>
                          <a:latin typeface="+mn-lt"/>
                          <a:ea typeface="+mn-ea"/>
                          <a:cs typeface="Segoe UI"/>
                        </a:rPr>
                        <a:t>Decision: </a:t>
                      </a:r>
                    </a:p>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solidFill>
                          <a:latin typeface="Calibri"/>
                          <a:cs typeface="Segoe UI"/>
                        </a:rPr>
                        <a:t>Manual</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E01.08</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Azure Policies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u="none" strike="noStrike" kern="1200" cap="none" normalizeH="0" baseline="0">
                          <a:ln>
                            <a:noFill/>
                          </a:ln>
                          <a:solidFill>
                            <a:schemeClr val="tx1"/>
                          </a:solidFill>
                          <a:effectLst/>
                          <a:latin typeface="+mn-lt"/>
                        </a:rPr>
                        <a:t>ASC monitoring, diagnostics, activity logs, VM extension, etc.</a:t>
                      </a:r>
                    </a:p>
                    <a:p>
                      <a:pPr algn="l"/>
                      <a:r>
                        <a:rPr lang="en-US" sz="1100" b="1" i="0" u="none" strike="noStrike" kern="1200" cap="none" normalizeH="0" baseline="0">
                          <a:ln>
                            <a:noFill/>
                          </a:ln>
                          <a:solidFill>
                            <a:schemeClr val="tx1"/>
                          </a:solidFill>
                          <a:effectLst/>
                          <a:latin typeface="+mn-lt"/>
                          <a:ea typeface="+mn-ea"/>
                          <a:cs typeface="Segoe UI"/>
                        </a:rPr>
                        <a:t>Decision: configured</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solidFill>
                          <a:latin typeface="Calibri"/>
                          <a:cs typeface="Segoe UI"/>
                        </a:rPr>
                        <a:t>Auto</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492473">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E01.09</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Delegate update mgt to app owners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u="none" strike="noStrike" kern="1200" cap="none" normalizeH="0" baseline="0">
                          <a:ln>
                            <a:noFill/>
                          </a:ln>
                          <a:solidFill>
                            <a:schemeClr val="tx1"/>
                          </a:solidFill>
                          <a:effectLst/>
                          <a:latin typeface="+mn-lt"/>
                        </a:rPr>
                        <a:t>yes/no</a:t>
                      </a:r>
                    </a:p>
                    <a:p>
                      <a:pPr algn="l"/>
                      <a:r>
                        <a:rPr lang="en-US" sz="1100" b="1" i="0" u="none" strike="noStrike" kern="1200" cap="none" normalizeH="0" baseline="0">
                          <a:ln>
                            <a:noFill/>
                          </a:ln>
                          <a:solidFill>
                            <a:schemeClr val="tx1"/>
                          </a:solidFill>
                          <a:effectLst/>
                          <a:latin typeface="+mn-lt"/>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kumimoji="0" lang="en-US" sz="1100" b="0" i="0" u="none" strike="noStrike" kern="1200" cap="none" normalizeH="0" baseline="0">
                          <a:ln>
                            <a:noFill/>
                          </a:ln>
                          <a:solidFill>
                            <a:schemeClr val="tx1"/>
                          </a:solidFill>
                          <a:effectLst/>
                          <a:latin typeface="Calibri"/>
                          <a:ea typeface="+mn-ea"/>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98763977"/>
                  </a:ext>
                </a:extLst>
              </a:tr>
              <a:tr h="478391">
                <a:tc>
                  <a:txBody>
                    <a:body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835022031"/>
                  </a:ext>
                </a:extLst>
              </a:tr>
            </a:tbl>
          </a:graphicData>
        </a:graphic>
      </p:graphicFrame>
    </p:spTree>
    <p:custDataLst>
      <p:tags r:id="rId1"/>
    </p:custDataLst>
    <p:extLst>
      <p:ext uri="{BB962C8B-B14F-4D97-AF65-F5344CB8AC3E}">
        <p14:creationId xmlns:p14="http://schemas.microsoft.com/office/powerpoint/2010/main" val="166868020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9722598"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hlinkClick r:id="rId4"/>
              </a:rPr>
              <a:t>E - Management and Monitoring</a:t>
            </a:r>
            <a:r>
              <a:rPr kumimoji="0" lang="en-GB" sz="18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GB" sz="1800" b="0" i="0" u="none" strike="noStrike" kern="1200" cap="none" spc="0" normalizeH="0" baseline="0" noProof="0">
                <a:ln>
                  <a:noFill/>
                </a:ln>
                <a:solidFill>
                  <a:schemeClr val="tx1"/>
                </a:solidFill>
                <a:effectLst/>
                <a:uLnTx/>
                <a:uFillTx/>
                <a:latin typeface="+mn-lt"/>
                <a:ea typeface="+mn-ea"/>
                <a:cs typeface="+mn-cs"/>
              </a:rPr>
              <a:t> - Planning for Platform Management and Monitoring (continued)</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Roboto Condensed Light" panose="02000000000000000000" pitchFamily="2" charset="0"/>
              <a:cs typeface="Segoe UI" panose="020B0502040204020203" pitchFamily="34" charset="0"/>
            </a:endParaRPr>
          </a:p>
        </p:txBody>
      </p:sp>
      <p:graphicFrame>
        <p:nvGraphicFramePr>
          <p:cNvPr id="44" name="Group 2020"/>
          <p:cNvGraphicFramePr>
            <a:graphicFrameLocks noGrp="1"/>
          </p:cNvGraphicFramePr>
          <p:nvPr>
            <p:extLst>
              <p:ext uri="{D42A27DB-BD31-4B8C-83A1-F6EECF244321}">
                <p14:modId xmlns:p14="http://schemas.microsoft.com/office/powerpoint/2010/main" val="1303180060"/>
              </p:ext>
            </p:extLst>
          </p:nvPr>
        </p:nvGraphicFramePr>
        <p:xfrm>
          <a:off x="168966" y="567210"/>
          <a:ext cx="6312516" cy="5661762"/>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542784">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100" b="1" kern="1200">
                          <a:solidFill>
                            <a:schemeClr val="tx1"/>
                          </a:solidFill>
                          <a:effectLst/>
                          <a:latin typeface="+mn-lt"/>
                        </a:rPr>
                        <a:t>1. Planning for Application Management and Monitoring</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118978">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b="0" kern="1200">
                          <a:solidFill>
                            <a:schemeClr val="tx1"/>
                          </a:solidFill>
                          <a:effectLst/>
                          <a:latin typeface="+mn-lt"/>
                        </a:rPr>
                        <a:t>Application monitoring can use dedicated Log Analytics workspaces.</a:t>
                      </a:r>
                    </a:p>
                    <a:p>
                      <a:pPr marL="228600" indent="-228600">
                        <a:spcBef>
                          <a:spcPts val="600"/>
                        </a:spcBef>
                        <a:spcAft>
                          <a:spcPts val="600"/>
                        </a:spcAft>
                        <a:buFont typeface="+mj-lt"/>
                        <a:buAutoNum type="arabicPeriod"/>
                      </a:pPr>
                      <a:r>
                        <a:rPr lang="en-GB" sz="1100" b="0" kern="1200">
                          <a:solidFill>
                            <a:schemeClr val="tx1"/>
                          </a:solidFill>
                          <a:effectLst/>
                          <a:latin typeface="+mn-lt"/>
                        </a:rPr>
                        <a:t>For applications that are deployed to virtual machines, logs should be stored centrally to the dedicated Log Analytics workspace from a platform perspective, and application teams can access the logs subject to the RBAC they have on their applications/virtual machines.</a:t>
                      </a:r>
                    </a:p>
                    <a:p>
                      <a:pPr marL="228600" indent="-228600">
                        <a:spcBef>
                          <a:spcPts val="600"/>
                        </a:spcBef>
                        <a:spcAft>
                          <a:spcPts val="600"/>
                        </a:spcAft>
                        <a:buFont typeface="+mj-lt"/>
                        <a:buAutoNum type="arabicPeriod"/>
                      </a:pPr>
                      <a:r>
                        <a:rPr lang="en-GB" sz="1100" b="0" kern="1200">
                          <a:solidFill>
                            <a:schemeClr val="tx1"/>
                          </a:solidFill>
                          <a:effectLst/>
                          <a:latin typeface="+mn-lt"/>
                        </a:rPr>
                        <a:t>Use </a:t>
                      </a:r>
                      <a:r>
                        <a:rPr lang="en-GB" sz="1100" b="0" u="none" strike="noStrike" kern="1200">
                          <a:solidFill>
                            <a:schemeClr val="tx1"/>
                          </a:solidFill>
                          <a:effectLst/>
                          <a:latin typeface="+mn-lt"/>
                        </a:rPr>
                        <a:t>Azure Monitor Metrics</a:t>
                      </a:r>
                      <a:r>
                        <a:rPr lang="en-GB" sz="1100" b="0" kern="1200">
                          <a:solidFill>
                            <a:schemeClr val="tx1"/>
                          </a:solidFill>
                          <a:effectLst/>
                          <a:latin typeface="+mn-lt"/>
                        </a:rPr>
                        <a:t> for time sensitive analysis.</a:t>
                      </a:r>
                    </a:p>
                    <a:p>
                      <a:pPr marL="228600" indent="-228600">
                        <a:spcBef>
                          <a:spcPts val="600"/>
                        </a:spcBef>
                        <a:spcAft>
                          <a:spcPts val="600"/>
                        </a:spcAft>
                        <a:buFont typeface="+mj-lt"/>
                        <a:buAutoNum type="arabicPeriod"/>
                      </a:pPr>
                      <a:r>
                        <a:rPr lang="en-GB" sz="1100" b="0" kern="1200">
                          <a:solidFill>
                            <a:schemeClr val="tx1"/>
                          </a:solidFill>
                          <a:effectLst/>
                          <a:latin typeface="+mn-lt"/>
                        </a:rPr>
                        <a:t>Use shared storage accounts within the "Landing Zone" for Azure Diagnostic Extension log storage when required.</a:t>
                      </a:r>
                    </a:p>
                    <a:p>
                      <a:pPr marL="228600" indent="-228600">
                        <a:spcBef>
                          <a:spcPts val="600"/>
                        </a:spcBef>
                        <a:spcAft>
                          <a:spcPts val="600"/>
                        </a:spcAft>
                        <a:buFont typeface="+mj-lt"/>
                        <a:buAutoNum type="arabicPeriod"/>
                      </a:pPr>
                      <a:r>
                        <a:rPr lang="en-GB" sz="1100" b="0" kern="1200">
                          <a:solidFill>
                            <a:schemeClr val="tx1"/>
                          </a:solidFill>
                          <a:effectLst/>
                          <a:latin typeface="+mn-lt"/>
                        </a:rPr>
                        <a:t>Leverage </a:t>
                      </a:r>
                      <a:r>
                        <a:rPr lang="en-GB" sz="1100" b="0" u="none" strike="noStrike" kern="1200">
                          <a:solidFill>
                            <a:schemeClr val="tx1"/>
                          </a:solidFill>
                          <a:effectLst/>
                          <a:latin typeface="+mn-lt"/>
                        </a:rPr>
                        <a:t>Azure Monitor Alerts</a:t>
                      </a:r>
                      <a:r>
                        <a:rPr lang="en-GB" sz="1100" b="0" kern="1200">
                          <a:solidFill>
                            <a:schemeClr val="tx1"/>
                          </a:solidFill>
                          <a:effectLst/>
                          <a:latin typeface="+mn-lt"/>
                        </a:rPr>
                        <a:t> for the generation of operational alerts.</a:t>
                      </a:r>
                    </a:p>
                    <a:p>
                      <a:endParaRPr lang="en-US" sz="1100" kern="1200">
                        <a:solidFill>
                          <a:schemeClr val="tx1"/>
                        </a:solidFill>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5" name="Group 2059">
            <a:extLst>
              <a:ext uri="{FF2B5EF4-FFF2-40B4-BE49-F238E27FC236}">
                <a16:creationId xmlns:a16="http://schemas.microsoft.com/office/drawing/2014/main" id="{347226AF-812C-401C-84D7-B9C202AF7AC8}"/>
              </a:ext>
            </a:extLst>
          </p:cNvPr>
          <p:cNvGraphicFramePr>
            <a:graphicFrameLocks noGrp="1"/>
          </p:cNvGraphicFramePr>
          <p:nvPr>
            <p:extLst>
              <p:ext uri="{D42A27DB-BD31-4B8C-83A1-F6EECF244321}">
                <p14:modId xmlns:p14="http://schemas.microsoft.com/office/powerpoint/2010/main" val="1513741769"/>
              </p:ext>
            </p:extLst>
          </p:nvPr>
        </p:nvGraphicFramePr>
        <p:xfrm>
          <a:off x="6807200" y="567213"/>
          <a:ext cx="5176849" cy="6111730"/>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63710919"/>
                    </a:ext>
                  </a:extLst>
                </a:gridCol>
                <a:gridCol w="1461247">
                  <a:extLst>
                    <a:ext uri="{9D8B030D-6E8A-4147-A177-3AD203B41FA5}">
                      <a16:colId xmlns:a16="http://schemas.microsoft.com/office/drawing/2014/main" val="2700619767"/>
                    </a:ext>
                  </a:extLst>
                </a:gridCol>
                <a:gridCol w="2474259">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2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8974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E01.10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Allow app owners to create/use their own monitoring tools within the landing Zone (RBAC)</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lang="en-US" sz="1100" b="0">
                          <a:latin typeface="Calibri"/>
                        </a:rPr>
                        <a:t>Yes, using custom roles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7885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E01.11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Azure Policies to provide built-in monitoring, security and auditing for applications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i="0" u="none" strike="noStrike" kern="1200" cap="none" normalizeH="0" baseline="0">
                          <a:ln>
                            <a:noFill/>
                          </a:ln>
                          <a:solidFill>
                            <a:schemeClr val="tx1"/>
                          </a:solidFill>
                          <a:effectLst/>
                          <a:latin typeface="Calibri"/>
                        </a:rPr>
                        <a:t>Yes, providing baseline for resources within scope</a:t>
                      </a:r>
                    </a:p>
                    <a:p>
                      <a:pPr algn="l"/>
                      <a:r>
                        <a:rPr lang="en-US" sz="1100" b="1" i="0" u="none" strike="noStrike" kern="1200" cap="none" normalizeH="0" baseline="0">
                          <a:ln>
                            <a:noFill/>
                          </a:ln>
                          <a:solidFill>
                            <a:schemeClr val="tx1"/>
                          </a:solidFill>
                          <a:effectLst/>
                          <a:latin typeface="Calibri"/>
                          <a:ea typeface="+mn-ea"/>
                          <a:cs typeface="Segoe UI"/>
                        </a:rPr>
                        <a:t>Decision: Yes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3920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4924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492473">
                <a:tc>
                  <a:txBody>
                    <a:body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98763977"/>
                  </a:ext>
                </a:extLst>
              </a:tr>
              <a:tr h="478391">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E01.00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Additional notes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835022031"/>
                  </a:ext>
                </a:extLst>
              </a:tr>
            </a:tbl>
          </a:graphicData>
        </a:graphic>
      </p:graphicFrame>
    </p:spTree>
    <p:custDataLst>
      <p:tags r:id="rId1"/>
    </p:custDataLst>
    <p:extLst>
      <p:ext uri="{BB962C8B-B14F-4D97-AF65-F5344CB8AC3E}">
        <p14:creationId xmlns:p14="http://schemas.microsoft.com/office/powerpoint/2010/main" val="152347296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F - Business Continuity and Disaster Recovery</a:t>
            </a:r>
            <a:r>
              <a:rPr kumimoji="0" lang="en-GB" sz="1800" b="0" i="0" u="none" strike="noStrike" kern="1200" cap="none" spc="0" normalizeH="0" baseline="0" noProof="0">
                <a:ln>
                  <a:noFill/>
                </a:ln>
                <a:solidFill>
                  <a:schemeClr val="tx1"/>
                </a:solidFill>
                <a:effectLst/>
                <a:uLnTx/>
                <a:uFillTx/>
                <a:latin typeface="+mn-lt"/>
                <a:ea typeface="+mn-ea"/>
                <a:cs typeface="+mn-cs"/>
              </a:rPr>
              <a:t> - Planning for BCDR </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921567788"/>
              </p:ext>
            </p:extLst>
          </p:nvPr>
        </p:nvGraphicFramePr>
        <p:xfrm>
          <a:off x="168966" y="567208"/>
          <a:ext cx="6312516" cy="5267487"/>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405807">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1. Planning for BCDR</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486168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b="0" kern="1200">
                          <a:solidFill>
                            <a:schemeClr val="tx1"/>
                          </a:solidFill>
                          <a:effectLst/>
                          <a:latin typeface="+mn-lt"/>
                        </a:rPr>
                        <a:t>Employ Azure Site Recovery for Azure to Azure Virtual Machine DR scenarios to replicate workloads across regions.</a:t>
                      </a:r>
                    </a:p>
                    <a:p>
                      <a:pPr marL="228600" indent="-228600">
                        <a:spcBef>
                          <a:spcPts val="600"/>
                        </a:spcBef>
                        <a:spcAft>
                          <a:spcPts val="600"/>
                        </a:spcAft>
                        <a:buFont typeface="+mj-lt"/>
                        <a:buAutoNum type="arabicPeriod"/>
                      </a:pPr>
                      <a:r>
                        <a:rPr lang="en-GB" sz="1100" b="0" kern="1200">
                          <a:solidFill>
                            <a:schemeClr val="tx1"/>
                          </a:solidFill>
                          <a:effectLst/>
                          <a:latin typeface="+mn-lt"/>
                        </a:rPr>
                        <a:t>Utilize native PaaS service DR capabilities.</a:t>
                      </a:r>
                    </a:p>
                    <a:p>
                      <a:pPr marL="228600" indent="-228600">
                        <a:spcBef>
                          <a:spcPts val="600"/>
                        </a:spcBef>
                        <a:spcAft>
                          <a:spcPts val="600"/>
                        </a:spcAft>
                        <a:buFont typeface="+mj-lt"/>
                        <a:buAutoNum type="arabicPeriod"/>
                      </a:pPr>
                      <a:r>
                        <a:rPr lang="en-GB" sz="1100" b="0" kern="1200">
                          <a:solidFill>
                            <a:schemeClr val="tx1"/>
                          </a:solidFill>
                          <a:effectLst/>
                          <a:latin typeface="+mn-lt"/>
                        </a:rPr>
                        <a:t>Leverage Azure native backup capabilities.</a:t>
                      </a:r>
                    </a:p>
                    <a:p>
                      <a:pPr marL="228600" indent="-228600">
                        <a:spcBef>
                          <a:spcPts val="600"/>
                        </a:spcBef>
                        <a:spcAft>
                          <a:spcPts val="600"/>
                        </a:spcAft>
                        <a:buFont typeface="+mj-lt"/>
                        <a:buAutoNum type="arabicPeriod"/>
                      </a:pPr>
                      <a:r>
                        <a:rPr lang="en-GB" sz="1100" b="0" kern="1200">
                          <a:solidFill>
                            <a:schemeClr val="tx1"/>
                          </a:solidFill>
                          <a:effectLst/>
                          <a:latin typeface="+mn-lt"/>
                        </a:rPr>
                        <a:t>Use multiple regions and peering locations for ExpressRoute connectivity.</a:t>
                      </a:r>
                    </a:p>
                    <a:p>
                      <a:pPr marL="228600" indent="-228600">
                        <a:spcBef>
                          <a:spcPts val="600"/>
                        </a:spcBef>
                        <a:spcAft>
                          <a:spcPts val="600"/>
                        </a:spcAft>
                        <a:buFont typeface="+mj-lt"/>
                        <a:buAutoNum type="arabicPeriod"/>
                      </a:pPr>
                      <a:r>
                        <a:rPr lang="en-GB" sz="1100" b="0" kern="1200">
                          <a:solidFill>
                            <a:schemeClr val="tx1"/>
                          </a:solidFill>
                          <a:effectLst/>
                          <a:latin typeface="+mn-lt"/>
                        </a:rPr>
                        <a:t>Refer to Azure Region Pairs documentation when selecting locations for your organizations DR layouts.</a:t>
                      </a:r>
                    </a:p>
                    <a:p>
                      <a:pPr marL="228600" indent="-228600">
                        <a:spcBef>
                          <a:spcPts val="600"/>
                        </a:spcBef>
                        <a:spcAft>
                          <a:spcPts val="600"/>
                        </a:spcAft>
                        <a:buFont typeface="+mj-lt"/>
                        <a:buAutoNum type="arabicPeriod"/>
                      </a:pPr>
                      <a:r>
                        <a:rPr lang="en-GB" sz="1100" b="0" kern="1200">
                          <a:solidFill>
                            <a:schemeClr val="tx1"/>
                          </a:solidFill>
                          <a:effectLst/>
                          <a:latin typeface="+mn-lt"/>
                        </a:rPr>
                        <a:t>Use Azure paired regions when planning for BCDR.</a:t>
                      </a:r>
                    </a:p>
                    <a:p>
                      <a:pPr marL="228600" indent="-228600">
                        <a:spcBef>
                          <a:spcPts val="600"/>
                        </a:spcBef>
                        <a:spcAft>
                          <a:spcPts val="600"/>
                        </a:spcAft>
                        <a:buFont typeface="+mj-lt"/>
                        <a:buAutoNum type="arabicPeriod"/>
                      </a:pPr>
                      <a:r>
                        <a:rPr lang="en-GB" sz="1100" b="0" kern="1200">
                          <a:solidFill>
                            <a:schemeClr val="tx1"/>
                          </a:solidFill>
                          <a:effectLst/>
                          <a:latin typeface="+mn-lt"/>
                        </a:rPr>
                        <a:t>Planned Azure system updates are rolled out to paired regions sequentially (not at the same time) to minimize downtime, the effect of bugs, and logical failures in the rare event of a bad update.</a:t>
                      </a:r>
                    </a:p>
                    <a:p>
                      <a:pPr marL="228600" indent="-228600">
                        <a:spcBef>
                          <a:spcPts val="600"/>
                        </a:spcBef>
                        <a:spcAft>
                          <a:spcPts val="600"/>
                        </a:spcAft>
                        <a:buFont typeface="+mj-lt"/>
                        <a:buAutoNum type="arabicPeriod"/>
                      </a:pPr>
                      <a:r>
                        <a:rPr lang="en-GB" sz="1100" b="0" kern="1200">
                          <a:solidFill>
                            <a:schemeClr val="tx1"/>
                          </a:solidFill>
                          <a:effectLst/>
                          <a:latin typeface="+mn-lt"/>
                        </a:rPr>
                        <a:t>In the event of a broad outage, recovery of one region is prioritized out of every pair. Applications that are deployed across paired regions are guaranteed to have one of the regions recovered with priority. If an application is deployed across regions that are not paired, recovery might be delayed in the worst case the chosen region may be the last two to be recovered.</a:t>
                      </a:r>
                    </a:p>
                    <a:p>
                      <a:pPr marL="228600" indent="-228600">
                        <a:spcBef>
                          <a:spcPts val="600"/>
                        </a:spcBef>
                        <a:spcAft>
                          <a:spcPts val="600"/>
                        </a:spcAft>
                        <a:buFont typeface="+mj-lt"/>
                        <a:buAutoNum type="arabicPeriod"/>
                      </a:pPr>
                      <a:r>
                        <a:rPr lang="en-GB" sz="1100" b="0" kern="1200">
                          <a:solidFill>
                            <a:schemeClr val="tx1"/>
                          </a:solidFill>
                          <a:effectLst/>
                          <a:latin typeface="+mn-lt"/>
                        </a:rPr>
                        <a:t>Avoid using overlapping IP address ranges for Production and DR sites.</a:t>
                      </a:r>
                      <a:endParaRPr lang="en-GB" sz="1100" b="0"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5" name="Group 2059">
            <a:extLst>
              <a:ext uri="{FF2B5EF4-FFF2-40B4-BE49-F238E27FC236}">
                <a16:creationId xmlns:a16="http://schemas.microsoft.com/office/drawing/2014/main" id="{18AFC0A1-12A7-45C6-A47C-34D66C9F347B}"/>
              </a:ext>
            </a:extLst>
          </p:cNvPr>
          <p:cNvGraphicFramePr>
            <a:graphicFrameLocks noGrp="1"/>
          </p:cNvGraphicFramePr>
          <p:nvPr>
            <p:extLst>
              <p:ext uri="{D42A27DB-BD31-4B8C-83A1-F6EECF244321}">
                <p14:modId xmlns:p14="http://schemas.microsoft.com/office/powerpoint/2010/main" val="1054593464"/>
              </p:ext>
            </p:extLst>
          </p:nvPr>
        </p:nvGraphicFramePr>
        <p:xfrm>
          <a:off x="6807200" y="567213"/>
          <a:ext cx="5176849" cy="6007175"/>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63710919"/>
                    </a:ext>
                  </a:extLst>
                </a:gridCol>
                <a:gridCol w="1461247">
                  <a:extLst>
                    <a:ext uri="{9D8B030D-6E8A-4147-A177-3AD203B41FA5}">
                      <a16:colId xmlns:a16="http://schemas.microsoft.com/office/drawing/2014/main" val="2700619767"/>
                    </a:ext>
                  </a:extLst>
                </a:gridCol>
                <a:gridCol w="2474259">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2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8974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F01.01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Provide baseline backup/restore capabilities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Calibri"/>
                        </a:rPr>
                        <a:t>Note: </a:t>
                      </a:r>
                      <a:r>
                        <a:rPr lang="en-US" sz="1100" b="0">
                          <a:solidFill>
                            <a:schemeClr val="tx1"/>
                          </a:solidFill>
                          <a:latin typeface="Calibri"/>
                        </a:rPr>
                        <a:t>Yes, using Azure policy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Calibri"/>
                          <a:cs typeface="Segoe UI"/>
                        </a:rPr>
                        <a:t>Decision: Yes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solidFill>
                            <a:schemeClr val="tx1"/>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7885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F01.02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ExpressRoute Failover</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Configure?</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F01.03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Paired Regions (Workload)</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u="none" strike="noStrike" kern="1200" cap="none" normalizeH="0" baseline="0">
                          <a:ln>
                            <a:noFill/>
                          </a:ln>
                          <a:solidFill>
                            <a:schemeClr val="tx1"/>
                          </a:solidFill>
                          <a:effectLst/>
                          <a:latin typeface="+mn-lt"/>
                        </a:rPr>
                        <a:t>Yes, using custom roles</a:t>
                      </a:r>
                    </a:p>
                    <a:p>
                      <a:pPr algn="l"/>
                      <a:r>
                        <a:rPr lang="en-US" sz="1100" b="1" i="0" u="none" strike="noStrike" kern="1200" cap="none" normalizeH="0" baseline="0">
                          <a:ln>
                            <a:noFill/>
                          </a:ln>
                          <a:solidFill>
                            <a:schemeClr val="tx1"/>
                          </a:solidFill>
                          <a:effectLst/>
                          <a:latin typeface="+mn-lt"/>
                          <a:ea typeface="+mn-ea"/>
                          <a:cs typeface="Segoe UI"/>
                        </a:rPr>
                        <a:t>Decision: </a:t>
                      </a:r>
                    </a:p>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3920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4924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5605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492473">
                <a:tc>
                  <a:txBody>
                    <a:body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98763977"/>
                  </a:ext>
                </a:extLst>
              </a:tr>
              <a:tr h="478391">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F01.00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Additional notes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835022031"/>
                  </a:ext>
                </a:extLst>
              </a:tr>
            </a:tbl>
          </a:graphicData>
        </a:graphic>
      </p:graphicFrame>
    </p:spTree>
    <p:custDataLst>
      <p:tags r:id="rId1"/>
    </p:custDataLst>
    <p:extLst>
      <p:ext uri="{BB962C8B-B14F-4D97-AF65-F5344CB8AC3E}">
        <p14:creationId xmlns:p14="http://schemas.microsoft.com/office/powerpoint/2010/main" val="22488814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7961538"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G - Security, Governance and Compliance</a:t>
            </a:r>
            <a:r>
              <a:rPr kumimoji="0" lang="en-GB" sz="1800" b="0" i="0" u="none" strike="noStrike" kern="1200" cap="none" spc="0" normalizeH="0" baseline="0" noProof="0">
                <a:ln>
                  <a:noFill/>
                </a:ln>
                <a:solidFill>
                  <a:schemeClr val="tx1"/>
                </a:solidFill>
                <a:effectLst/>
                <a:uLnTx/>
                <a:uFillTx/>
                <a:latin typeface="+mn-lt"/>
                <a:ea typeface="+mn-ea"/>
                <a:cs typeface="+mn-cs"/>
              </a:rPr>
              <a:t> - </a:t>
            </a:r>
            <a:r>
              <a:rPr kumimoji="0" lang="en-US" sz="1800" b="0" i="0" u="none" strike="noStrike" kern="1200" cap="none" spc="0" normalizeH="0" baseline="0" noProof="0">
                <a:ln>
                  <a:noFill/>
                </a:ln>
                <a:solidFill>
                  <a:schemeClr val="tx1"/>
                </a:solidFill>
                <a:effectLst/>
                <a:uLnTx/>
                <a:uFillTx/>
                <a:latin typeface="+mn-lt"/>
                <a:ea typeface="+mn-ea"/>
                <a:cs typeface="+mn-cs"/>
              </a:rPr>
              <a:t>Define Encryption and Key Management</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2699576443"/>
              </p:ext>
            </p:extLst>
          </p:nvPr>
        </p:nvGraphicFramePr>
        <p:xfrm>
          <a:off x="168966" y="567210"/>
          <a:ext cx="6407680" cy="5338752"/>
        </p:xfrm>
        <a:graphic>
          <a:graphicData uri="http://schemas.openxmlformats.org/drawingml/2006/table">
            <a:tbl>
              <a:tblPr firstRow="1" bandRow="1">
                <a:tableStyleId>{F2DE63D5-997A-4646-A377-4702673A728D}</a:tableStyleId>
              </a:tblPr>
              <a:tblGrid>
                <a:gridCol w="6407680">
                  <a:extLst>
                    <a:ext uri="{9D8B030D-6E8A-4147-A177-3AD203B41FA5}">
                      <a16:colId xmlns:a16="http://schemas.microsoft.com/office/drawing/2014/main" val="20000"/>
                    </a:ext>
                  </a:extLst>
                </a:gridCol>
              </a:tblGrid>
              <a:tr h="36929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indent="0">
                        <a:buNone/>
                      </a:pPr>
                      <a:r>
                        <a:rPr lang="en-US" sz="1100" b="1" kern="1200">
                          <a:solidFill>
                            <a:schemeClr val="tx1"/>
                          </a:solidFill>
                          <a:effectLst/>
                          <a:latin typeface="+mn-lt"/>
                        </a:rPr>
                        <a:t>1. Define Encryption and Key Management</a:t>
                      </a:r>
                      <a:endParaRPr lang="en-US"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4969462">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lgn="l">
                        <a:spcBef>
                          <a:spcPts val="600"/>
                        </a:spcBef>
                        <a:spcAft>
                          <a:spcPts val="600"/>
                        </a:spcAft>
                        <a:buAutoNum type="arabicPeriod"/>
                      </a:pPr>
                      <a:r>
                        <a:rPr lang="en-US" sz="1100" kern="1200">
                          <a:solidFill>
                            <a:schemeClr val="tx1"/>
                          </a:solidFill>
                          <a:latin typeface="+mn-lt"/>
                        </a:rPr>
                        <a:t>Use a federated Azure Key Vault model to avoid transaction scale limits.</a:t>
                      </a:r>
                      <a:endParaRPr lang="en-US" b="0" i="0" u="none" strike="noStrike" noProof="0"/>
                    </a:p>
                    <a:p>
                      <a:pPr marL="228600" lvl="0" indent="-228600">
                        <a:spcBef>
                          <a:spcPts val="600"/>
                        </a:spcBef>
                        <a:spcAft>
                          <a:spcPts val="600"/>
                        </a:spcAft>
                        <a:buAutoNum type="arabicPeriod"/>
                      </a:pPr>
                      <a:r>
                        <a:rPr lang="en-US" sz="1100" kern="1200">
                          <a:solidFill>
                            <a:schemeClr val="tx1"/>
                          </a:solidFill>
                          <a:latin typeface="+mn-lt"/>
                        </a:rPr>
                        <a:t>Provision Azure Key Vault with the soft-delete and purge policies enabled to allow retention protection for deleted objects. </a:t>
                      </a:r>
                    </a:p>
                    <a:p>
                      <a:pPr marL="228600" lvl="0" indent="-228600">
                        <a:spcBef>
                          <a:spcPts val="600"/>
                        </a:spcBef>
                        <a:spcAft>
                          <a:spcPts val="600"/>
                        </a:spcAft>
                        <a:buAutoNum type="arabicPeriod"/>
                      </a:pPr>
                      <a:r>
                        <a:rPr lang="en-US" sz="1100" kern="1200">
                          <a:solidFill>
                            <a:schemeClr val="tx1"/>
                          </a:solidFill>
                          <a:latin typeface="+mn-lt"/>
                        </a:rPr>
                        <a:t>Follow a least privilege model by limiting authorization to permanently delete keys, secrets, and certificates to specialized custom Azure Active Directory (Azure AD) roles. </a:t>
                      </a:r>
                      <a:endParaRPr lang="en-US"/>
                    </a:p>
                    <a:p>
                      <a:pPr marL="228600" lvl="0" indent="-228600">
                        <a:spcBef>
                          <a:spcPts val="600"/>
                        </a:spcBef>
                        <a:spcAft>
                          <a:spcPts val="600"/>
                        </a:spcAft>
                        <a:buAutoNum type="arabicPeriod"/>
                      </a:pPr>
                      <a:r>
                        <a:rPr lang="en-US" sz="1100" kern="1200">
                          <a:solidFill>
                            <a:schemeClr val="tx1"/>
                          </a:solidFill>
                          <a:latin typeface="+mn-lt"/>
                        </a:rPr>
                        <a:t>Automate the certificate management and renewal process with public certificate authorities to ease administration.</a:t>
                      </a:r>
                    </a:p>
                    <a:p>
                      <a:pPr marL="228600" lvl="0" indent="-228600">
                        <a:spcBef>
                          <a:spcPts val="600"/>
                        </a:spcBef>
                        <a:spcAft>
                          <a:spcPts val="600"/>
                        </a:spcAft>
                        <a:buAutoNum type="arabicPeriod"/>
                      </a:pPr>
                      <a:r>
                        <a:rPr lang="en-US" sz="1100" kern="1200">
                          <a:solidFill>
                            <a:schemeClr val="tx1"/>
                          </a:solidFill>
                          <a:latin typeface="+mn-lt"/>
                        </a:rPr>
                        <a:t>Establish an automated process for key and certificate rotation.</a:t>
                      </a:r>
                      <a:endParaRPr lang="en-US"/>
                    </a:p>
                    <a:p>
                      <a:pPr marL="228600" lvl="0" indent="-228600">
                        <a:spcBef>
                          <a:spcPts val="600"/>
                        </a:spcBef>
                        <a:spcAft>
                          <a:spcPts val="600"/>
                        </a:spcAft>
                        <a:buAutoNum type="arabicPeriod"/>
                      </a:pPr>
                      <a:r>
                        <a:rPr lang="en-US" sz="1100" kern="1200">
                          <a:solidFill>
                            <a:schemeClr val="tx1"/>
                          </a:solidFill>
                          <a:latin typeface="+mn-lt"/>
                        </a:rPr>
                        <a:t> ​Enable firewall and virtual network service endpoint on the vault to control access to the key vault.</a:t>
                      </a:r>
                      <a:endParaRPr lang="en-US"/>
                    </a:p>
                    <a:p>
                      <a:pPr marL="228600" lvl="0" indent="-228600">
                        <a:spcBef>
                          <a:spcPts val="600"/>
                        </a:spcBef>
                        <a:spcAft>
                          <a:spcPts val="600"/>
                        </a:spcAft>
                        <a:buAutoNum type="arabicPeriod"/>
                      </a:pPr>
                      <a:r>
                        <a:rPr lang="en-US" sz="1100" kern="1200">
                          <a:solidFill>
                            <a:schemeClr val="tx1"/>
                          </a:solidFill>
                          <a:latin typeface="+mn-lt"/>
                        </a:rPr>
                        <a:t>Use the platform-central Azure Monitor Log Analytics workspace to audit key, certificate, and secret usage within each instance of Key Vault.</a:t>
                      </a:r>
                    </a:p>
                    <a:p>
                      <a:pPr marL="228600" lvl="0" indent="-228600">
                        <a:spcBef>
                          <a:spcPts val="600"/>
                        </a:spcBef>
                        <a:spcAft>
                          <a:spcPts val="600"/>
                        </a:spcAft>
                        <a:buAutoNum type="arabicPeriod"/>
                      </a:pPr>
                      <a:r>
                        <a:rPr lang="en-US" sz="1100" kern="1200">
                          <a:solidFill>
                            <a:schemeClr val="tx1"/>
                          </a:solidFill>
                          <a:latin typeface="+mn-lt"/>
                        </a:rPr>
                        <a:t>Delegate Key Vault instantiation and privileged access to use Azure Policy to enforce a consistent compliant configuration.</a:t>
                      </a:r>
                    </a:p>
                    <a:p>
                      <a:pPr marL="228600" lvl="0" indent="-228600">
                        <a:spcBef>
                          <a:spcPts val="600"/>
                        </a:spcBef>
                        <a:spcAft>
                          <a:spcPts val="600"/>
                        </a:spcAft>
                        <a:buAutoNum type="arabicPeriod"/>
                      </a:pPr>
                      <a:r>
                        <a:rPr lang="en-US" sz="1100" kern="1200">
                          <a:solidFill>
                            <a:schemeClr val="tx1"/>
                          </a:solidFill>
                          <a:latin typeface="+mn-lt"/>
                        </a:rPr>
                        <a:t>Default to Microsoft-managed keys for principal encryption functionality and use customer-managed keys when required.</a:t>
                      </a:r>
                    </a:p>
                    <a:p>
                      <a:pPr marL="228600" lvl="0" indent="-228600">
                        <a:spcBef>
                          <a:spcPts val="600"/>
                        </a:spcBef>
                        <a:spcAft>
                          <a:spcPts val="600"/>
                        </a:spcAft>
                        <a:buAutoNum type="arabicPeriod"/>
                      </a:pPr>
                      <a:r>
                        <a:rPr lang="en-US" sz="1100" kern="1200">
                          <a:solidFill>
                            <a:schemeClr val="tx1"/>
                          </a:solidFill>
                          <a:latin typeface="+mn-lt"/>
                        </a:rPr>
                        <a:t>Don't use centralized instances of Key Vault for application keys or secrets.</a:t>
                      </a:r>
                    </a:p>
                    <a:p>
                      <a:pPr marL="228600" lvl="0" indent="-228600">
                        <a:spcBef>
                          <a:spcPts val="600"/>
                        </a:spcBef>
                        <a:spcAft>
                          <a:spcPts val="600"/>
                        </a:spcAft>
                        <a:buAutoNum type="arabicPeriod"/>
                      </a:pPr>
                      <a:r>
                        <a:rPr lang="en-US" sz="1100" kern="1200">
                          <a:solidFill>
                            <a:schemeClr val="tx1"/>
                          </a:solidFill>
                          <a:latin typeface="+mn-lt"/>
                        </a:rPr>
                        <a:t>Don't share Key Vault instances between applications to avoid secret sharing across environments.</a:t>
                      </a:r>
                    </a:p>
                    <a:p>
                      <a:endParaRPr lang="en-US" sz="1100" kern="1200">
                        <a:solidFill>
                          <a:schemeClr val="tx1"/>
                        </a:solidFill>
                        <a:latin typeface="+mn-lt"/>
                      </a:endParaRPr>
                    </a:p>
                    <a:p>
                      <a:endParaRPr lang="de-CH" sz="1100" kern="1200">
                        <a:solidFill>
                          <a:schemeClr val="tx1"/>
                        </a:solidFill>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5" name="Group 2059">
            <a:extLst>
              <a:ext uri="{FF2B5EF4-FFF2-40B4-BE49-F238E27FC236}">
                <a16:creationId xmlns:a16="http://schemas.microsoft.com/office/drawing/2014/main" id="{DD68F218-B6D5-4541-B755-5E8D907EA7C6}"/>
              </a:ext>
            </a:extLst>
          </p:cNvPr>
          <p:cNvGraphicFramePr>
            <a:graphicFrameLocks noGrp="1"/>
          </p:cNvGraphicFramePr>
          <p:nvPr>
            <p:extLst>
              <p:ext uri="{D42A27DB-BD31-4B8C-83A1-F6EECF244321}">
                <p14:modId xmlns:p14="http://schemas.microsoft.com/office/powerpoint/2010/main" val="4133711537"/>
              </p:ext>
            </p:extLst>
          </p:nvPr>
        </p:nvGraphicFramePr>
        <p:xfrm>
          <a:off x="6807200" y="567213"/>
          <a:ext cx="5176849" cy="5338749"/>
        </p:xfrm>
        <a:graphic>
          <a:graphicData uri="http://schemas.openxmlformats.org/drawingml/2006/table">
            <a:tbl>
              <a:tblPr firstRow="1" bandRow="1">
                <a:tableStyleId>{1FECB4D8-DB02-4DC6-A0A2-4F2EBAE1DC90}</a:tableStyleId>
              </a:tblPr>
              <a:tblGrid>
                <a:gridCol w="543859">
                  <a:extLst>
                    <a:ext uri="{9D8B030D-6E8A-4147-A177-3AD203B41FA5}">
                      <a16:colId xmlns:a16="http://schemas.microsoft.com/office/drawing/2014/main" val="63710919"/>
                    </a:ext>
                  </a:extLst>
                </a:gridCol>
                <a:gridCol w="1416423">
                  <a:extLst>
                    <a:ext uri="{9D8B030D-6E8A-4147-A177-3AD203B41FA5}">
                      <a16:colId xmlns:a16="http://schemas.microsoft.com/office/drawing/2014/main" val="2700619767"/>
                    </a:ext>
                  </a:extLst>
                </a:gridCol>
                <a:gridCol w="2474259">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25104">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645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G01.01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Encryption/Key Mgmt Requirement</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5673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G01.02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Key vault security boundaries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endParaRPr lang="en-US" sz="1100" b="0" u="none" strike="noStrike" kern="1200" cap="none" normalizeH="0" baseline="0">
                        <a:ln>
                          <a:noFill/>
                        </a:ln>
                        <a:solidFill>
                          <a:schemeClr val="tx1"/>
                        </a:solidFill>
                        <a:effectLst/>
                        <a:latin typeface="Calibri"/>
                      </a:endParaRP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5643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G01.03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Key Vault SKU / data classification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u="none" strike="noStrike" kern="1200" cap="none" normalizeH="0" baseline="0">
                          <a:ln>
                            <a:noFill/>
                          </a:ln>
                          <a:solidFill>
                            <a:schemeClr val="tx1"/>
                          </a:solidFill>
                          <a:effectLst/>
                          <a:latin typeface="+mn-lt"/>
                        </a:rPr>
                        <a:t>standard/premium</a:t>
                      </a:r>
                    </a:p>
                    <a:p>
                      <a:pPr algn="l"/>
                      <a:r>
                        <a:rPr lang="en-US" sz="1100" b="1" i="0" u="none" strike="noStrike" kern="1200" cap="none" normalizeH="0" baseline="0">
                          <a:ln>
                            <a:noFill/>
                          </a:ln>
                          <a:solidFill>
                            <a:schemeClr val="tx1"/>
                          </a:solidFill>
                          <a:effectLst/>
                          <a:latin typeface="+mn-lt"/>
                          <a:ea typeface="+mn-ea"/>
                          <a:cs typeface="Segoe UI"/>
                        </a:rPr>
                        <a:t>Decision: </a:t>
                      </a:r>
                    </a:p>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10731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G01.04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Key alerting, monitoring and rotation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u="none" strike="noStrike" kern="1200" cap="none" normalizeH="0" baseline="0">
                          <a:ln>
                            <a:noFill/>
                          </a:ln>
                          <a:solidFill>
                            <a:schemeClr val="tx1"/>
                          </a:solidFill>
                          <a:effectLst/>
                          <a:latin typeface="+mn-lt"/>
                        </a:rPr>
                        <a:t>Use the platform-central Log Analytics workspace to audit key, certificate, and secret usage within each Key Vault</a:t>
                      </a:r>
                    </a:p>
                    <a:p>
                      <a:pPr algn="l"/>
                      <a:r>
                        <a:rPr lang="en-US" sz="1100" b="1" i="0" u="none" strike="noStrike" kern="1200" cap="none" normalizeH="0" baseline="0">
                          <a:ln>
                            <a:noFill/>
                          </a:ln>
                          <a:solidFill>
                            <a:schemeClr val="tx1"/>
                          </a:solidFill>
                          <a:effectLst/>
                          <a:latin typeface="+mn-lt"/>
                          <a:ea typeface="+mn-ea"/>
                          <a:cs typeface="Segoe UI"/>
                        </a:rPr>
                        <a:t>Decision: Workspace Name: &lt;prefix&gt;-la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solidFill>
                            <a:schemeClr val="tx1"/>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3543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4033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4033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4033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354368">
                <a:tc>
                  <a:txBody>
                    <a:body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98763977"/>
                  </a:ext>
                </a:extLst>
              </a:tr>
              <a:tr h="344234">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G01.00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Additional notes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835022031"/>
                  </a:ext>
                </a:extLst>
              </a:tr>
            </a:tbl>
          </a:graphicData>
        </a:graphic>
      </p:graphicFrame>
    </p:spTree>
    <p:custDataLst>
      <p:tags r:id="rId1"/>
    </p:custDataLst>
    <p:extLst>
      <p:ext uri="{BB962C8B-B14F-4D97-AF65-F5344CB8AC3E}">
        <p14:creationId xmlns:p14="http://schemas.microsoft.com/office/powerpoint/2010/main" val="104753230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6488636"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G - Security, Governance and Compliance</a:t>
            </a:r>
            <a:r>
              <a:rPr kumimoji="0" lang="en-GB" sz="1800" b="0" i="0" u="none" strike="noStrike" kern="1200" cap="none" spc="0" normalizeH="0" baseline="0" noProof="0">
                <a:ln>
                  <a:noFill/>
                </a:ln>
                <a:solidFill>
                  <a:schemeClr val="tx1"/>
                </a:solidFill>
                <a:effectLst/>
                <a:uLnTx/>
                <a:uFillTx/>
                <a:latin typeface="+mn-lt"/>
                <a:ea typeface="+mn-ea"/>
                <a:cs typeface="+mn-cs"/>
              </a:rPr>
              <a:t> - Planning for Governance</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695284249"/>
              </p:ext>
            </p:extLst>
          </p:nvPr>
        </p:nvGraphicFramePr>
        <p:xfrm>
          <a:off x="168966" y="567210"/>
          <a:ext cx="6407680" cy="5545137"/>
        </p:xfrm>
        <a:graphic>
          <a:graphicData uri="http://schemas.openxmlformats.org/drawingml/2006/table">
            <a:tbl>
              <a:tblPr firstRow="1" bandRow="1">
                <a:tableStyleId>{F2DE63D5-997A-4646-A377-4702673A728D}</a:tableStyleId>
              </a:tblPr>
              <a:tblGrid>
                <a:gridCol w="6407680">
                  <a:extLst>
                    <a:ext uri="{9D8B030D-6E8A-4147-A177-3AD203B41FA5}">
                      <a16:colId xmlns:a16="http://schemas.microsoft.com/office/drawing/2014/main" val="20000"/>
                    </a:ext>
                  </a:extLst>
                </a:gridCol>
              </a:tblGrid>
              <a:tr h="37933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100" b="1" kern="1200" noProof="0">
                          <a:solidFill>
                            <a:schemeClr val="tx1"/>
                          </a:solidFill>
                          <a:effectLst/>
                        </a:rPr>
                        <a:t>2. Planning for Governance</a:t>
                      </a:r>
                      <a:endParaRPr lang="de-CH" sz="1100" b="1" i="0" kern="1200">
                        <a:solidFill>
                          <a:schemeClr val="tx1"/>
                        </a:solidFill>
                        <a:effectLst/>
                        <a:latin typeface="Segoe UI" panose="020B0502040204020203" pitchFamily="34" charset="0"/>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3111690425"/>
                  </a:ext>
                </a:extLst>
              </a:tr>
              <a:tr h="5165800">
                <a:tc>
                  <a:txBody>
                    <a:bodyPr/>
                    <a:lstStyle/>
                    <a:p>
                      <a:pPr marL="228600" indent="-228600" algn="l" defTabSz="457200" rtl="0" eaLnBrk="1" latinLnBrk="0" hangingPunct="1">
                        <a:buFont typeface="+mj-lt"/>
                        <a:buAutoNum type="arabicPeriod"/>
                      </a:pPr>
                      <a:r>
                        <a:rPr lang="en-US" sz="1100" kern="1200">
                          <a:solidFill>
                            <a:schemeClr val="tx1"/>
                          </a:solidFill>
                        </a:rPr>
                        <a:t>Mechanisms and processes to maintain control over your applications and resources in Azure. Enforce vital management and security conventions across Azure platform services, Role Based Access Controls that control what actions authorized users can perform.</a:t>
                      </a:r>
                    </a:p>
                    <a:p>
                      <a:pPr marL="228600" indent="-228600" algn="l" defTabSz="457200" rtl="0" eaLnBrk="1" latinLnBrk="0" hangingPunct="1">
                        <a:buFont typeface="+mj-lt"/>
                        <a:buAutoNum type="arabicPeriod"/>
                      </a:pPr>
                      <a:endParaRPr lang="en-US" sz="1100" kern="1200">
                        <a:solidFill>
                          <a:schemeClr val="tx1"/>
                        </a:solidFill>
                      </a:endParaRPr>
                    </a:p>
                    <a:p>
                      <a:pPr marL="228600" indent="-228600" algn="l" defTabSz="457200" rtl="0" eaLnBrk="1" latinLnBrk="0" hangingPunct="1">
                        <a:buFont typeface="+mj-lt"/>
                        <a:buAutoNum type="arabicPeriod"/>
                      </a:pPr>
                      <a:r>
                        <a:rPr lang="en-US" sz="1100" kern="1200">
                          <a:solidFill>
                            <a:schemeClr val="tx1"/>
                          </a:solidFill>
                        </a:rPr>
                        <a:t>Based on existing requirements, regulatory and compliance controls (internal/external) - Determine what Azure Policies and Azure RBAC role are needed.</a:t>
                      </a:r>
                    </a:p>
                    <a:p>
                      <a:pPr marL="228600" indent="-228600" algn="l" defTabSz="457200" rtl="0" eaLnBrk="1" latinLnBrk="0" hangingPunct="1">
                        <a:buFont typeface="+mj-lt"/>
                        <a:buAutoNum type="arabicPeriod"/>
                      </a:pPr>
                      <a:endParaRPr lang="en-US" sz="1100" kern="1200">
                        <a:solidFill>
                          <a:schemeClr val="tx1"/>
                        </a:solidFill>
                      </a:endParaRPr>
                    </a:p>
                    <a:p>
                      <a:pPr marL="228600" indent="-228600" algn="l" defTabSz="457200" rtl="0" eaLnBrk="1" latinLnBrk="0" hangingPunct="1">
                        <a:buFont typeface="+mj-lt"/>
                        <a:buAutoNum type="arabicPeriod"/>
                      </a:pPr>
                      <a:r>
                        <a:rPr lang="en-US" sz="1100" kern="1200">
                          <a:solidFill>
                            <a:schemeClr val="tx1"/>
                          </a:solidFill>
                        </a:rPr>
                        <a:t>If appropriate, addressing data exfiltration concerns. Defining requirements for private endpoints (Service Endpoints, Private Link)</a:t>
                      </a:r>
                    </a:p>
                    <a:p>
                      <a:pPr marL="228600" indent="-228600" algn="l" defTabSz="457200" rtl="0" eaLnBrk="1" latinLnBrk="0" hangingPunct="1">
                        <a:buFont typeface="+mj-lt"/>
                        <a:buAutoNum type="arabicPeriod"/>
                      </a:pPr>
                      <a:endParaRPr lang="en-US" sz="1100" kern="1200">
                        <a:solidFill>
                          <a:schemeClr val="tx1"/>
                        </a:solidFill>
                      </a:endParaRPr>
                    </a:p>
                    <a:p>
                      <a:pPr marL="228600" indent="-228600" algn="l" defTabSz="457200" rtl="0" eaLnBrk="1" latinLnBrk="0" hangingPunct="1">
                        <a:buFont typeface="+mj-lt"/>
                        <a:buAutoNum type="arabicPeriod"/>
                      </a:pPr>
                      <a:r>
                        <a:rPr lang="en-US" sz="1100" kern="1200">
                          <a:solidFill>
                            <a:schemeClr val="tx1"/>
                          </a:solidFill>
                        </a:rPr>
                        <a:t>Regulatory/compliance industry standards and policies such as HIPAA, PCI DSS, SOC TSP for applications (landing zones). Not all application in an organization have to implement the same standards</a:t>
                      </a:r>
                      <a:endParaRPr lang="de-CH" sz="1100" kern="1200">
                        <a:solidFill>
                          <a:schemeClr val="tx1"/>
                        </a:solidFill>
                        <a:latin typeface="Segoe UI" panose="020B0502040204020203" pitchFamily="34" charset="0"/>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97721272"/>
                  </a:ext>
                </a:extLst>
              </a:tr>
            </a:tbl>
          </a:graphicData>
        </a:graphic>
      </p:graphicFrame>
      <p:graphicFrame>
        <p:nvGraphicFramePr>
          <p:cNvPr id="5" name="Group 2059">
            <a:extLst>
              <a:ext uri="{FF2B5EF4-FFF2-40B4-BE49-F238E27FC236}">
                <a16:creationId xmlns:a16="http://schemas.microsoft.com/office/drawing/2014/main" id="{F51A2EB9-4F87-486E-BA93-9EB827A6D12B}"/>
              </a:ext>
            </a:extLst>
          </p:cNvPr>
          <p:cNvGraphicFramePr>
            <a:graphicFrameLocks noGrp="1"/>
          </p:cNvGraphicFramePr>
          <p:nvPr>
            <p:extLst>
              <p:ext uri="{D42A27DB-BD31-4B8C-83A1-F6EECF244321}">
                <p14:modId xmlns:p14="http://schemas.microsoft.com/office/powerpoint/2010/main" val="292187532"/>
              </p:ext>
            </p:extLst>
          </p:nvPr>
        </p:nvGraphicFramePr>
        <p:xfrm>
          <a:off x="6807200" y="567213"/>
          <a:ext cx="5176849" cy="5599023"/>
        </p:xfrm>
        <a:graphic>
          <a:graphicData uri="http://schemas.openxmlformats.org/drawingml/2006/table">
            <a:tbl>
              <a:tblPr firstRow="1" bandRow="1">
                <a:tableStyleId>{1FECB4D8-DB02-4DC6-A0A2-4F2EBAE1DC90}</a:tableStyleId>
              </a:tblPr>
              <a:tblGrid>
                <a:gridCol w="543859">
                  <a:extLst>
                    <a:ext uri="{9D8B030D-6E8A-4147-A177-3AD203B41FA5}">
                      <a16:colId xmlns:a16="http://schemas.microsoft.com/office/drawing/2014/main" val="63710919"/>
                    </a:ext>
                  </a:extLst>
                </a:gridCol>
                <a:gridCol w="1416423">
                  <a:extLst>
                    <a:ext uri="{9D8B030D-6E8A-4147-A177-3AD203B41FA5}">
                      <a16:colId xmlns:a16="http://schemas.microsoft.com/office/drawing/2014/main" val="2700619767"/>
                    </a:ext>
                  </a:extLst>
                </a:gridCol>
                <a:gridCol w="2474259">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2643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7382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G02.01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Enabled services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a:t>
                      </a:r>
                      <a:r>
                        <a:rPr lang="en-US" sz="1100" b="0">
                          <a:latin typeface="Calibri"/>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latin typeface="Calibri"/>
                        </a:rPr>
                        <a:t>All, except XYZ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569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G02.02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Azure polices at scope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Based on MG hierarchy</a:t>
                      </a:r>
                      <a:endParaRPr lang="en-US" sz="1100" b="0" u="none" strike="noStrike" kern="1200" cap="none" normalizeH="0" baseline="0">
                        <a:ln>
                          <a:noFill/>
                        </a:ln>
                        <a:solidFill>
                          <a:schemeClr val="tx1"/>
                        </a:solidFill>
                        <a:effectLst/>
                        <a:latin typeface="Calibri"/>
                      </a:endParaRP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5676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G02.03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RBAC at scope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endParaRPr lang="en-US" sz="1100" b="0" u="none" strike="noStrike" kern="1200" cap="none" normalizeH="0" baseline="0">
                        <a:ln>
                          <a:noFill/>
                        </a:ln>
                        <a:solidFill>
                          <a:schemeClr val="tx1"/>
                        </a:solidFill>
                        <a:effectLst/>
                        <a:latin typeface="+mn-lt"/>
                      </a:endParaRPr>
                    </a:p>
                    <a:p>
                      <a:pPr algn="l"/>
                      <a:r>
                        <a:rPr lang="en-US" sz="1100" b="1" i="0" u="none" strike="noStrike" kern="1200" cap="none" normalizeH="0" baseline="0">
                          <a:ln>
                            <a:noFill/>
                          </a:ln>
                          <a:solidFill>
                            <a:schemeClr val="tx1"/>
                          </a:solidFill>
                          <a:effectLst/>
                          <a:latin typeface="+mn-lt"/>
                          <a:ea typeface="+mn-ea"/>
                          <a:cs typeface="Segoe UI"/>
                        </a:rPr>
                        <a:t>Decision: </a:t>
                      </a:r>
                    </a:p>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10772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G02.04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Private endpoint</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p>
                    <a:p>
                      <a:pPr algn="l"/>
                      <a:r>
                        <a:rPr lang="en-US" sz="1100" b="1" i="0" u="none" strike="noStrike" kern="1200" cap="none" normalizeH="0" baseline="0">
                          <a:ln>
                            <a:noFill/>
                          </a:ln>
                          <a:solidFill>
                            <a:schemeClr val="tx1"/>
                          </a:solidFill>
                          <a:effectLst/>
                          <a:latin typeface="+mn-lt"/>
                          <a:ea typeface="+mn-ea"/>
                          <a:cs typeface="Segoe UI"/>
                        </a:rPr>
                        <a:t>Decision: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9088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G02.05</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Regulatory standards needed for Landing Zones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p>
                    <a:p>
                      <a:pPr algn="l"/>
                      <a:r>
                        <a:rPr lang="en-US" sz="1100" b="0" u="none" strike="noStrike" kern="1200" cap="none" normalizeH="0" baseline="0">
                          <a:ln>
                            <a:noFill/>
                          </a:ln>
                          <a:solidFill>
                            <a:schemeClr val="tx1"/>
                          </a:solidFill>
                          <a:effectLst/>
                          <a:latin typeface="+mn-lt"/>
                        </a:rPr>
                        <a:t>(examples)</a:t>
                      </a:r>
                    </a:p>
                    <a:p>
                      <a:pPr algn="l"/>
                      <a:r>
                        <a:rPr lang="en-US" sz="1100" b="0" u="none" strike="noStrike" kern="1200" cap="none" normalizeH="0" baseline="0">
                          <a:ln>
                            <a:noFill/>
                          </a:ln>
                          <a:solidFill>
                            <a:schemeClr val="tx1"/>
                          </a:solidFill>
                          <a:effectLst/>
                          <a:latin typeface="+mn-lt"/>
                        </a:rPr>
                        <a:t>SOC, HIPAA, PCI DSS, SOC TSP</a:t>
                      </a:r>
                    </a:p>
                    <a:p>
                      <a:pPr algn="l"/>
                      <a:r>
                        <a:rPr lang="en-US" sz="1100" b="1" i="0" u="none" strike="noStrike" kern="1200" cap="none" normalizeH="0" baseline="0">
                          <a:ln>
                            <a:noFill/>
                          </a:ln>
                          <a:solidFill>
                            <a:schemeClr val="tx1"/>
                          </a:solidFill>
                          <a:effectLst/>
                          <a:latin typeface="+mn-lt"/>
                          <a:ea typeface="+mn-ea"/>
                          <a:cs typeface="Segoe UI"/>
                        </a:rPr>
                        <a:t>Decision: </a:t>
                      </a:r>
                    </a:p>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4048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4048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355722">
                <a:tc>
                  <a:txBody>
                    <a:body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98763977"/>
                  </a:ext>
                </a:extLst>
              </a:tr>
              <a:tr h="345549">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G02.00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Additional notes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835022031"/>
                  </a:ext>
                </a:extLst>
              </a:tr>
            </a:tbl>
          </a:graphicData>
        </a:graphic>
      </p:graphicFrame>
    </p:spTree>
    <p:custDataLst>
      <p:tags r:id="rId1"/>
    </p:custDataLst>
    <p:extLst>
      <p:ext uri="{BB962C8B-B14F-4D97-AF65-F5344CB8AC3E}">
        <p14:creationId xmlns:p14="http://schemas.microsoft.com/office/powerpoint/2010/main" val="33647325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8276625"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G - Security, Governance and Compliance</a:t>
            </a:r>
            <a:r>
              <a:rPr kumimoji="0" lang="en-GB" sz="1800" b="0" i="0" u="none" strike="noStrike" kern="1200" cap="none" spc="0" normalizeH="0" baseline="0" noProof="0">
                <a:ln>
                  <a:noFill/>
                </a:ln>
                <a:solidFill>
                  <a:schemeClr val="tx1"/>
                </a:solidFill>
                <a:effectLst/>
                <a:uLnTx/>
                <a:uFillTx/>
                <a:latin typeface="+mn-lt"/>
                <a:ea typeface="+mn-ea"/>
                <a:cs typeface="+mn-cs"/>
              </a:rPr>
              <a:t> - </a:t>
            </a:r>
            <a:r>
              <a:rPr kumimoji="0" lang="en-US" sz="1800" b="0" i="0" u="none" strike="noStrike" kern="1200" cap="none" spc="0" normalizeH="0" baseline="0" noProof="0">
                <a:ln>
                  <a:noFill/>
                </a:ln>
                <a:solidFill>
                  <a:schemeClr val="tx1"/>
                </a:solidFill>
                <a:effectLst/>
                <a:uLnTx/>
                <a:uFillTx/>
                <a:latin typeface="+mn-lt"/>
                <a:ea typeface="+mn-ea"/>
                <a:cs typeface="+mn-cs"/>
              </a:rPr>
              <a:t>Define Security Monitoring and Audit policy</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774945873"/>
              </p:ext>
            </p:extLst>
          </p:nvPr>
        </p:nvGraphicFramePr>
        <p:xfrm>
          <a:off x="168966" y="567210"/>
          <a:ext cx="6407680" cy="5784692"/>
        </p:xfrm>
        <a:graphic>
          <a:graphicData uri="http://schemas.openxmlformats.org/drawingml/2006/table">
            <a:tbl>
              <a:tblPr firstRow="1" bandRow="1">
                <a:tableStyleId>{F2DE63D5-997A-4646-A377-4702673A728D}</a:tableStyleId>
              </a:tblPr>
              <a:tblGrid>
                <a:gridCol w="6407680">
                  <a:extLst>
                    <a:ext uri="{9D8B030D-6E8A-4147-A177-3AD203B41FA5}">
                      <a16:colId xmlns:a16="http://schemas.microsoft.com/office/drawing/2014/main" val="20000"/>
                    </a:ext>
                  </a:extLst>
                </a:gridCol>
              </a:tblGrid>
              <a:tr h="411575">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kern="1200">
                          <a:solidFill>
                            <a:schemeClr val="tx1"/>
                          </a:solidFill>
                          <a:effectLst/>
                          <a:latin typeface="+mn-lt"/>
                        </a:rPr>
                        <a:t>3. </a:t>
                      </a:r>
                      <a:r>
                        <a:rPr lang="en-GB" sz="1100" b="1" kern="1200">
                          <a:solidFill>
                            <a:schemeClr val="tx1"/>
                          </a:solidFill>
                          <a:effectLst/>
                          <a:latin typeface="+mn-lt"/>
                        </a:rPr>
                        <a:t>Define Security Monitoring and Audit policy</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373117">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US" sz="1100" kern="1200">
                          <a:solidFill>
                            <a:schemeClr val="tx1"/>
                          </a:solidFill>
                          <a:latin typeface="+mn-lt"/>
                        </a:rPr>
                        <a:t>Target: Visibility into what is happening within technical cloud estate. Security monitoring and audit logging of Azure platform services. Using Azure Security Center and Azure Sentinel as core components to.</a:t>
                      </a:r>
                    </a:p>
                    <a:p>
                      <a:pPr marL="228600" indent="-228600">
                        <a:spcBef>
                          <a:spcPts val="600"/>
                        </a:spcBef>
                        <a:spcAft>
                          <a:spcPts val="600"/>
                        </a:spcAft>
                        <a:buFont typeface="+mj-lt"/>
                        <a:buAutoNum type="arabicPeriod"/>
                      </a:pPr>
                      <a:r>
                        <a:rPr lang="en-US" sz="1100" kern="1200">
                          <a:solidFill>
                            <a:schemeClr val="tx1"/>
                          </a:solidFill>
                          <a:latin typeface="+mn-lt"/>
                        </a:rPr>
                        <a:t>Requirements for “real-time” monitoring and alerting. SIEM integration with Azure Security Center and Azure Sentinel</a:t>
                      </a:r>
                    </a:p>
                    <a:p>
                      <a:pPr marL="228600" indent="-228600">
                        <a:spcBef>
                          <a:spcPts val="600"/>
                        </a:spcBef>
                        <a:spcAft>
                          <a:spcPts val="600"/>
                        </a:spcAft>
                        <a:buFont typeface="+mj-lt"/>
                        <a:buAutoNum type="arabicPeriod"/>
                      </a:pPr>
                      <a:r>
                        <a:rPr lang="en-US" sz="1100" kern="1200">
                          <a:solidFill>
                            <a:schemeClr val="tx1"/>
                          </a:solidFill>
                          <a:latin typeface="+mn-lt"/>
                        </a:rPr>
                        <a:t>Determine patch level assessment, management and update process and responsibilities for VM. Including emergency patch process.</a:t>
                      </a:r>
                    </a:p>
                    <a:p>
                      <a:pPr marL="228600" indent="-228600">
                        <a:spcBef>
                          <a:spcPts val="600"/>
                        </a:spcBef>
                        <a:spcAft>
                          <a:spcPts val="600"/>
                        </a:spcAft>
                        <a:buFont typeface="+mj-lt"/>
                        <a:buAutoNum type="arabicPeriod"/>
                      </a:pPr>
                      <a:r>
                        <a:rPr lang="en-US" sz="1100" kern="1200">
                          <a:solidFill>
                            <a:schemeClr val="tx1"/>
                          </a:solidFill>
                          <a:latin typeface="+mn-lt"/>
                        </a:rPr>
                        <a:t>Vulnerability scanning, assessment and management definition</a:t>
                      </a:r>
                    </a:p>
                    <a:p>
                      <a:pPr marL="228600" indent="-228600">
                        <a:spcBef>
                          <a:spcPts val="600"/>
                        </a:spcBef>
                        <a:spcAft>
                          <a:spcPts val="600"/>
                        </a:spcAft>
                        <a:buFont typeface="+mj-lt"/>
                        <a:buAutoNum type="arabicPeriod"/>
                      </a:pPr>
                      <a:r>
                        <a:rPr lang="en-US" sz="1100" kern="1200">
                          <a:solidFill>
                            <a:schemeClr val="tx1"/>
                          </a:solidFill>
                          <a:latin typeface="+mn-lt"/>
                        </a:rPr>
                        <a:t>Baseline security requirements for Azure services and desired state for Virtual machine</a:t>
                      </a:r>
                    </a:p>
                    <a:p>
                      <a:pPr marL="228600" indent="-228600">
                        <a:spcBef>
                          <a:spcPts val="600"/>
                        </a:spcBef>
                        <a:spcAft>
                          <a:spcPts val="600"/>
                        </a:spcAft>
                        <a:buFont typeface="+mj-lt"/>
                        <a:buAutoNum type="arabicPeriod"/>
                      </a:pPr>
                      <a:r>
                        <a:rPr lang="en-US" sz="1100" kern="1200">
                          <a:solidFill>
                            <a:schemeClr val="tx1"/>
                          </a:solidFill>
                          <a:latin typeface="+mn-lt"/>
                        </a:rPr>
                        <a:t>Identify required data retention policy and log term storage services</a:t>
                      </a:r>
                    </a:p>
                    <a:p>
                      <a:pPr>
                        <a:spcBef>
                          <a:spcPts val="600"/>
                        </a:spcBef>
                        <a:spcAft>
                          <a:spcPts val="600"/>
                        </a:spcAft>
                      </a:pPr>
                      <a:endParaRPr lang="de-CH" sz="1100" kern="1200">
                        <a:solidFill>
                          <a:schemeClr val="tx1"/>
                        </a:solidFill>
                        <a:latin typeface="+mn-lt"/>
                      </a:endParaRPr>
                    </a:p>
                    <a:p>
                      <a:endParaRPr lang="en-US" sz="1100" kern="1200">
                        <a:solidFill>
                          <a:schemeClr val="tx1"/>
                        </a:solidFill>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5" name="Group 2059">
            <a:extLst>
              <a:ext uri="{FF2B5EF4-FFF2-40B4-BE49-F238E27FC236}">
                <a16:creationId xmlns:a16="http://schemas.microsoft.com/office/drawing/2014/main" id="{9DB91478-7929-46DD-B494-8D28A26127DC}"/>
              </a:ext>
            </a:extLst>
          </p:cNvPr>
          <p:cNvGraphicFramePr>
            <a:graphicFrameLocks noGrp="1"/>
          </p:cNvGraphicFramePr>
          <p:nvPr>
            <p:extLst>
              <p:ext uri="{D42A27DB-BD31-4B8C-83A1-F6EECF244321}">
                <p14:modId xmlns:p14="http://schemas.microsoft.com/office/powerpoint/2010/main" val="2385011224"/>
              </p:ext>
            </p:extLst>
          </p:nvPr>
        </p:nvGraphicFramePr>
        <p:xfrm>
          <a:off x="6807200" y="567213"/>
          <a:ext cx="5176849" cy="5599023"/>
        </p:xfrm>
        <a:graphic>
          <a:graphicData uri="http://schemas.openxmlformats.org/drawingml/2006/table">
            <a:tbl>
              <a:tblPr firstRow="1" bandRow="1">
                <a:tableStyleId>{1FECB4D8-DB02-4DC6-A0A2-4F2EBAE1DC90}</a:tableStyleId>
              </a:tblPr>
              <a:tblGrid>
                <a:gridCol w="543859">
                  <a:extLst>
                    <a:ext uri="{9D8B030D-6E8A-4147-A177-3AD203B41FA5}">
                      <a16:colId xmlns:a16="http://schemas.microsoft.com/office/drawing/2014/main" val="63710919"/>
                    </a:ext>
                  </a:extLst>
                </a:gridCol>
                <a:gridCol w="1416423">
                  <a:extLst>
                    <a:ext uri="{9D8B030D-6E8A-4147-A177-3AD203B41FA5}">
                      <a16:colId xmlns:a16="http://schemas.microsoft.com/office/drawing/2014/main" val="2700619767"/>
                    </a:ext>
                  </a:extLst>
                </a:gridCol>
                <a:gridCol w="2474259">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2643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7382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G03.01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End to End security monitoring</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Calibri"/>
                        </a:rPr>
                        <a:t>Note: </a:t>
                      </a:r>
                      <a:r>
                        <a:rPr lang="en-US" sz="1100" b="0">
                          <a:solidFill>
                            <a:schemeClr val="tx1"/>
                          </a:solidFill>
                          <a:latin typeface="Calibri"/>
                        </a:rPr>
                        <a:t>Policy assigned at top-level management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Calibri"/>
                          <a:cs typeface="Segoe UI"/>
                        </a:rPr>
                        <a:t>Decision: Yes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solidFill>
                            <a:schemeClr val="tx1"/>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569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G03.02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Update management for virtual machines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Enforced using Azure Policy</a:t>
                      </a:r>
                    </a:p>
                    <a:p>
                      <a:pPr algn="l"/>
                      <a:r>
                        <a:rPr lang="en-US" sz="1100" b="1" i="0" u="none" strike="noStrike" kern="1200" cap="none" normalizeH="0" baseline="0">
                          <a:ln>
                            <a:noFill/>
                          </a:ln>
                          <a:solidFill>
                            <a:schemeClr val="tx1"/>
                          </a:solidFill>
                          <a:effectLst/>
                          <a:latin typeface="Calibri"/>
                          <a:ea typeface="+mn-ea"/>
                          <a:cs typeface="Segoe UI"/>
                        </a:rPr>
                        <a:t>Decision: Yes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5676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G03.03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Azure Policies for security</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u="none" strike="noStrike" kern="1200" cap="none" normalizeH="0" baseline="0">
                          <a:ln>
                            <a:noFill/>
                          </a:ln>
                          <a:solidFill>
                            <a:schemeClr val="tx1"/>
                          </a:solidFill>
                          <a:effectLst/>
                          <a:latin typeface="+mn-lt"/>
                        </a:rPr>
                        <a:t>Azure Security Center (ASC)</a:t>
                      </a:r>
                    </a:p>
                    <a:p>
                      <a:pPr algn="l"/>
                      <a:r>
                        <a:rPr lang="en-US" sz="1100" b="1" i="0" u="none" strike="noStrike" kern="1200" cap="none" normalizeH="0" baseline="0">
                          <a:ln>
                            <a:noFill/>
                          </a:ln>
                          <a:solidFill>
                            <a:schemeClr val="tx1"/>
                          </a:solidFill>
                          <a:effectLst/>
                          <a:latin typeface="+mn-lt"/>
                          <a:ea typeface="+mn-ea"/>
                          <a:cs typeface="Segoe UI"/>
                        </a:rPr>
                        <a:t>Decision: Yes</a:t>
                      </a:r>
                    </a:p>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solidFill>
                            <a:schemeClr val="tx1"/>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10772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G03.04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Data retention policy</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u="none" strike="noStrike" kern="1200" cap="none" normalizeH="0" baseline="0">
                          <a:ln>
                            <a:noFill/>
                          </a:ln>
                          <a:solidFill>
                            <a:schemeClr val="tx1"/>
                          </a:solidFill>
                          <a:effectLst/>
                          <a:latin typeface="+mn-lt"/>
                        </a:rPr>
                        <a:t>List services and retention periods</a:t>
                      </a:r>
                    </a:p>
                    <a:p>
                      <a:pPr algn="l"/>
                      <a:r>
                        <a:rPr lang="en-US" sz="1100" b="1" i="0" u="none" strike="noStrike" kern="1200" cap="none" normalizeH="0" baseline="0">
                          <a:ln>
                            <a:noFill/>
                          </a:ln>
                          <a:solidFill>
                            <a:schemeClr val="tx1"/>
                          </a:solidFill>
                          <a:effectLst/>
                          <a:latin typeface="+mn-lt"/>
                          <a:ea typeface="+mn-ea"/>
                          <a:cs typeface="Segoe UI"/>
                        </a:rPr>
                        <a:t>Decision: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9088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G03.05</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Holistic visibility of security posture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u="none" strike="noStrike" kern="1200" cap="none" normalizeH="0" baseline="0">
                          <a:ln>
                            <a:noFill/>
                          </a:ln>
                          <a:solidFill>
                            <a:schemeClr val="tx1"/>
                          </a:solidFill>
                          <a:effectLst/>
                          <a:latin typeface="+mn-lt"/>
                        </a:rPr>
                        <a:t>Yes, using Log Analytics, Sentinel and ASC together with policies</a:t>
                      </a:r>
                    </a:p>
                    <a:p>
                      <a:pPr algn="l"/>
                      <a:r>
                        <a:rPr lang="en-US" sz="1100" b="1" i="0" u="none" strike="noStrike" kern="1200" cap="none" normalizeH="0" baseline="0">
                          <a:ln>
                            <a:noFill/>
                          </a:ln>
                          <a:solidFill>
                            <a:schemeClr val="tx1"/>
                          </a:solidFill>
                          <a:effectLst/>
                          <a:latin typeface="+mn-lt"/>
                          <a:ea typeface="+mn-ea"/>
                          <a:cs typeface="Segoe UI"/>
                        </a:rPr>
                        <a:t>Decision: </a:t>
                      </a:r>
                    </a:p>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4048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4048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355722">
                <a:tc>
                  <a:txBody>
                    <a:body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98763977"/>
                  </a:ext>
                </a:extLst>
              </a:tr>
              <a:tr h="345549">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G03.00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Additional notes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835022031"/>
                  </a:ext>
                </a:extLst>
              </a:tr>
            </a:tbl>
          </a:graphicData>
        </a:graphic>
      </p:graphicFrame>
    </p:spTree>
    <p:custDataLst>
      <p:tags r:id="rId1"/>
    </p:custDataLst>
    <p:extLst>
      <p:ext uri="{BB962C8B-B14F-4D97-AF65-F5344CB8AC3E}">
        <p14:creationId xmlns:p14="http://schemas.microsoft.com/office/powerpoint/2010/main" val="9657917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6973832"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G - Security, Governance and Compliance</a:t>
            </a:r>
            <a:r>
              <a:rPr kumimoji="0" lang="en-GB" sz="1800" b="0" i="0" u="none" strike="noStrike" kern="1200" cap="none" spc="0" normalizeH="0" baseline="0" noProof="0">
                <a:ln>
                  <a:noFill/>
                </a:ln>
                <a:solidFill>
                  <a:schemeClr val="tx1"/>
                </a:solidFill>
                <a:effectLst/>
                <a:uLnTx/>
                <a:uFillTx/>
                <a:latin typeface="+mn-lt"/>
                <a:ea typeface="+mn-ea"/>
                <a:cs typeface="+mn-cs"/>
              </a:rPr>
              <a:t> - Planning for Platform Security</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4063635323"/>
              </p:ext>
            </p:extLst>
          </p:nvPr>
        </p:nvGraphicFramePr>
        <p:xfrm>
          <a:off x="168966" y="567210"/>
          <a:ext cx="6407680" cy="5566621"/>
        </p:xfrm>
        <a:graphic>
          <a:graphicData uri="http://schemas.openxmlformats.org/drawingml/2006/table">
            <a:tbl>
              <a:tblPr firstRow="1" bandRow="1">
                <a:tableStyleId>{F2DE63D5-997A-4646-A377-4702673A728D}</a:tableStyleId>
              </a:tblPr>
              <a:tblGrid>
                <a:gridCol w="6407680">
                  <a:extLst>
                    <a:ext uri="{9D8B030D-6E8A-4147-A177-3AD203B41FA5}">
                      <a16:colId xmlns:a16="http://schemas.microsoft.com/office/drawing/2014/main" val="20000"/>
                    </a:ext>
                  </a:extLst>
                </a:gridCol>
              </a:tblGrid>
              <a:tr h="44097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100" b="1" kern="1200" noProof="0">
                          <a:solidFill>
                            <a:schemeClr val="tx1"/>
                          </a:solidFill>
                          <a:effectLst/>
                        </a:rPr>
                        <a:t>4. </a:t>
                      </a:r>
                      <a:r>
                        <a:rPr lang="en-GB" sz="1100" b="1" kern="1200">
                          <a:solidFill>
                            <a:schemeClr val="tx1"/>
                          </a:solidFill>
                          <a:effectLst/>
                        </a:rPr>
                        <a:t>Planning for Platform Security</a:t>
                      </a:r>
                      <a:endParaRPr lang="en-GB" sz="1100" b="1" i="0" kern="1200">
                        <a:solidFill>
                          <a:schemeClr val="tx1"/>
                        </a:solidFill>
                        <a:effectLst/>
                        <a:latin typeface="Segoe UI" panose="020B0502040204020203" pitchFamily="34" charset="0"/>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3111690425"/>
                  </a:ext>
                </a:extLst>
              </a:tr>
              <a:tr h="5125646">
                <a:tc>
                  <a:txBody>
                    <a:bodyPr/>
                    <a:lstStyle/>
                    <a:p>
                      <a:pPr marL="228600" indent="-228600" algn="l" defTabSz="457200" rtl="0" eaLnBrk="1" latinLnBrk="0" hangingPunct="1">
                        <a:spcBef>
                          <a:spcPts val="600"/>
                        </a:spcBef>
                        <a:spcAft>
                          <a:spcPts val="600"/>
                        </a:spcAft>
                        <a:buFont typeface="+mj-lt"/>
                        <a:buAutoNum type="arabicPeriod"/>
                      </a:pPr>
                      <a:r>
                        <a:rPr lang="en-US" sz="1100" kern="1200">
                          <a:solidFill>
                            <a:schemeClr val="tx1"/>
                          </a:solidFill>
                        </a:rPr>
                        <a:t>Target: Maintain a healthy security posture for the Azure adoption. Visibility and initial settings and changes as the Azure Services evolve. Therefore, planning for platform security is extremely important.</a:t>
                      </a:r>
                    </a:p>
                    <a:p>
                      <a:pPr marL="228600" indent="-228600" algn="l" defTabSz="457200" rtl="0" eaLnBrk="1" latinLnBrk="0" hangingPunct="1">
                        <a:spcBef>
                          <a:spcPts val="600"/>
                        </a:spcBef>
                        <a:spcAft>
                          <a:spcPts val="600"/>
                        </a:spcAft>
                        <a:buFont typeface="+mj-lt"/>
                        <a:buAutoNum type="arabicPeriod"/>
                      </a:pPr>
                      <a:r>
                        <a:rPr lang="en-US" sz="1100" kern="1200">
                          <a:solidFill>
                            <a:schemeClr val="tx1"/>
                          </a:solidFill>
                        </a:rPr>
                        <a:t>Capture security requirements and map it to Azure Services. Define implementation plans (short/mid/long term) and align Azure roadmap items.</a:t>
                      </a:r>
                    </a:p>
                    <a:p>
                      <a:pPr marL="228600" indent="-228600" algn="l" defTabSz="457200" rtl="0" eaLnBrk="1" latinLnBrk="0" hangingPunct="1">
                        <a:spcBef>
                          <a:spcPts val="600"/>
                        </a:spcBef>
                        <a:spcAft>
                          <a:spcPts val="600"/>
                        </a:spcAft>
                        <a:buFont typeface="+mj-lt"/>
                        <a:buAutoNum type="arabicPeriod"/>
                      </a:pPr>
                      <a:r>
                        <a:rPr lang="en-US" sz="1100" kern="1200">
                          <a:solidFill>
                            <a:schemeClr val="tx1"/>
                          </a:solidFill>
                        </a:rPr>
                        <a:t>Determine incident response plan for Azure services.</a:t>
                      </a:r>
                    </a:p>
                    <a:p>
                      <a:pPr marL="228600" indent="-228600" algn="l" defTabSz="457200" rtl="0" eaLnBrk="1" latinLnBrk="0" hangingPunct="1">
                        <a:spcBef>
                          <a:spcPts val="600"/>
                        </a:spcBef>
                        <a:spcAft>
                          <a:spcPts val="600"/>
                        </a:spcAft>
                        <a:buFont typeface="+mj-lt"/>
                        <a:buAutoNum type="arabicPeriod"/>
                      </a:pPr>
                      <a:r>
                        <a:rPr lang="en-US" sz="1100" kern="1200">
                          <a:solidFill>
                            <a:schemeClr val="tx1"/>
                          </a:solidFill>
                        </a:rPr>
                        <a:t>Define responsibilities, Azure (MSFT), Platform (Customer) and Application teams (Customer)</a:t>
                      </a:r>
                      <a:endParaRPr lang="en-US" sz="1100" kern="1200">
                        <a:solidFill>
                          <a:schemeClr val="tx1"/>
                        </a:solidFill>
                        <a:latin typeface="Segoe UI" panose="020B0502040204020203" pitchFamily="34" charset="0"/>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97721272"/>
                  </a:ext>
                </a:extLst>
              </a:tr>
            </a:tbl>
          </a:graphicData>
        </a:graphic>
      </p:graphicFrame>
      <p:graphicFrame>
        <p:nvGraphicFramePr>
          <p:cNvPr id="5" name="Group 2059">
            <a:extLst>
              <a:ext uri="{FF2B5EF4-FFF2-40B4-BE49-F238E27FC236}">
                <a16:creationId xmlns:a16="http://schemas.microsoft.com/office/drawing/2014/main" id="{B708C2CC-A884-4D10-9912-45C645EE8147}"/>
              </a:ext>
            </a:extLst>
          </p:cNvPr>
          <p:cNvGraphicFramePr>
            <a:graphicFrameLocks noGrp="1"/>
          </p:cNvGraphicFramePr>
          <p:nvPr>
            <p:extLst>
              <p:ext uri="{D42A27DB-BD31-4B8C-83A1-F6EECF244321}">
                <p14:modId xmlns:p14="http://schemas.microsoft.com/office/powerpoint/2010/main" val="3942505741"/>
              </p:ext>
            </p:extLst>
          </p:nvPr>
        </p:nvGraphicFramePr>
        <p:xfrm>
          <a:off x="6807200" y="567213"/>
          <a:ext cx="5176849" cy="5599023"/>
        </p:xfrm>
        <a:graphic>
          <a:graphicData uri="http://schemas.openxmlformats.org/drawingml/2006/table">
            <a:tbl>
              <a:tblPr firstRow="1" bandRow="1">
                <a:tableStyleId>{1FECB4D8-DB02-4DC6-A0A2-4F2EBAE1DC90}</a:tableStyleId>
              </a:tblPr>
              <a:tblGrid>
                <a:gridCol w="543859">
                  <a:extLst>
                    <a:ext uri="{9D8B030D-6E8A-4147-A177-3AD203B41FA5}">
                      <a16:colId xmlns:a16="http://schemas.microsoft.com/office/drawing/2014/main" val="63710919"/>
                    </a:ext>
                  </a:extLst>
                </a:gridCol>
                <a:gridCol w="1416423">
                  <a:extLst>
                    <a:ext uri="{9D8B030D-6E8A-4147-A177-3AD203B41FA5}">
                      <a16:colId xmlns:a16="http://schemas.microsoft.com/office/drawing/2014/main" val="2700619767"/>
                    </a:ext>
                  </a:extLst>
                </a:gridCol>
                <a:gridCol w="2474259">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2643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7382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G04.01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Platform security baseline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Calibri"/>
                        </a:rPr>
                        <a:t>Note: </a:t>
                      </a:r>
                      <a:r>
                        <a:rPr lang="en-US" sz="1100" b="0">
                          <a:solidFill>
                            <a:schemeClr val="tx1"/>
                          </a:solidFill>
                          <a:latin typeface="Calibri"/>
                        </a:rPr>
                        <a:t>Security on by default using Azure Policy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solidFill>
                            <a:schemeClr val="tx1"/>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569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G04.02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Azure roadmap alignment</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endParaRPr lang="en-US" sz="1100" b="0" u="none" strike="noStrike" kern="1200" cap="none" normalizeH="0" baseline="0">
                        <a:ln>
                          <a:noFill/>
                        </a:ln>
                        <a:solidFill>
                          <a:schemeClr val="tx1"/>
                        </a:solidFill>
                        <a:effectLst/>
                        <a:latin typeface="Calibri"/>
                      </a:endParaRP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5676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G04.03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Incident plan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u="none" strike="noStrike" kern="1200" cap="none" normalizeH="0" baseline="0">
                          <a:ln>
                            <a:noFill/>
                          </a:ln>
                          <a:solidFill>
                            <a:schemeClr val="tx1"/>
                          </a:solidFill>
                          <a:effectLst/>
                          <a:latin typeface="+mn-lt"/>
                        </a:rPr>
                        <a:t>Create, document and share</a:t>
                      </a:r>
                    </a:p>
                    <a:p>
                      <a:pPr algn="l"/>
                      <a:r>
                        <a:rPr lang="en-US" sz="1100" b="1" i="0" u="none" strike="noStrike" kern="1200" cap="none" normalizeH="0" baseline="0">
                          <a:ln>
                            <a:noFill/>
                          </a:ln>
                          <a:solidFill>
                            <a:schemeClr val="tx1"/>
                          </a:solidFill>
                          <a:effectLst/>
                          <a:latin typeface="+mn-lt"/>
                          <a:ea typeface="+mn-ea"/>
                          <a:cs typeface="Segoe UI"/>
                        </a:rPr>
                        <a:t>Decision: </a:t>
                      </a:r>
                    </a:p>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10772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G04.04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Shared responsibility</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mn-lt"/>
                        </a:rPr>
                        <a:t>Note: </a:t>
                      </a:r>
                      <a:r>
                        <a:rPr lang="en-US" sz="1100" b="0" u="none" strike="noStrike" kern="1200" cap="none" normalizeH="0" baseline="0">
                          <a:ln>
                            <a:noFill/>
                          </a:ln>
                          <a:solidFill>
                            <a:schemeClr val="tx1"/>
                          </a:solidFill>
                          <a:effectLst/>
                          <a:latin typeface="+mn-lt"/>
                        </a:rPr>
                        <a:t>Define shared responsibilities</a:t>
                      </a:r>
                    </a:p>
                    <a:p>
                      <a:pPr algn="l"/>
                      <a:r>
                        <a:rPr lang="en-US" sz="1100" b="1" i="0" u="none" strike="noStrike" kern="1200" cap="none" normalizeH="0" baseline="0">
                          <a:ln>
                            <a:noFill/>
                          </a:ln>
                          <a:solidFill>
                            <a:schemeClr val="tx1"/>
                          </a:solidFill>
                          <a:effectLst/>
                          <a:latin typeface="+mn-lt"/>
                          <a:ea typeface="+mn-ea"/>
                          <a:cs typeface="Segoe UI"/>
                        </a:rPr>
                        <a:t>Decision: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9088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4048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1931452466"/>
                  </a:ext>
                </a:extLst>
              </a:tr>
              <a:tr h="4048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2026562767"/>
                  </a:ext>
                </a:extLst>
              </a:tr>
              <a:tr h="355722">
                <a:tc>
                  <a:txBody>
                    <a:body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98763977"/>
                  </a:ext>
                </a:extLst>
              </a:tr>
              <a:tr h="345549">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G04.00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Additional notes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835022031"/>
                  </a:ext>
                </a:extLst>
              </a:tr>
            </a:tbl>
          </a:graphicData>
        </a:graphic>
      </p:graphicFrame>
    </p:spTree>
    <p:custDataLst>
      <p:tags r:id="rId1"/>
    </p:custDataLst>
    <p:extLst>
      <p:ext uri="{BB962C8B-B14F-4D97-AF65-F5344CB8AC3E}">
        <p14:creationId xmlns:p14="http://schemas.microsoft.com/office/powerpoint/2010/main" val="164808646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6820585"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H - Platform Automation and DevOps</a:t>
            </a:r>
            <a:r>
              <a:rPr kumimoji="0" lang="en-GB" sz="1800" b="0" i="0" u="none" strike="noStrike" kern="1200" cap="none" spc="0" normalizeH="0" baseline="0" noProof="0">
                <a:ln>
                  <a:noFill/>
                </a:ln>
                <a:solidFill>
                  <a:schemeClr val="tx1"/>
                </a:solidFill>
                <a:effectLst/>
                <a:uLnTx/>
                <a:uFillTx/>
                <a:latin typeface="+mn-lt"/>
                <a:ea typeface="+mn-ea"/>
                <a:cs typeface="+mn-cs"/>
              </a:rPr>
              <a:t> - </a:t>
            </a:r>
            <a:r>
              <a:rPr kumimoji="0" lang="en-US" sz="1800" b="0" i="0" u="none" strike="noStrike" kern="1200" cap="none" spc="0" normalizeH="0" baseline="0" noProof="0">
                <a:ln>
                  <a:noFill/>
                </a:ln>
                <a:solidFill>
                  <a:schemeClr val="tx1"/>
                </a:solidFill>
                <a:effectLst/>
                <a:uLnTx/>
                <a:uFillTx/>
                <a:latin typeface="+mn-lt"/>
                <a:ea typeface="+mn-ea"/>
                <a:cs typeface="+mn-cs"/>
              </a:rPr>
              <a:t>Planning for a DevOps Approach</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205854186"/>
              </p:ext>
            </p:extLst>
          </p:nvPr>
        </p:nvGraphicFramePr>
        <p:xfrm>
          <a:off x="168966" y="567210"/>
          <a:ext cx="5658093" cy="5441108"/>
        </p:xfrm>
        <a:graphic>
          <a:graphicData uri="http://schemas.openxmlformats.org/drawingml/2006/table">
            <a:tbl>
              <a:tblPr firstRow="1" bandRow="1">
                <a:tableStyleId>{F2DE63D5-997A-4646-A377-4702673A728D}</a:tableStyleId>
              </a:tblPr>
              <a:tblGrid>
                <a:gridCol w="5658093">
                  <a:extLst>
                    <a:ext uri="{9D8B030D-6E8A-4147-A177-3AD203B41FA5}">
                      <a16:colId xmlns:a16="http://schemas.microsoft.com/office/drawing/2014/main" val="20000"/>
                    </a:ext>
                  </a:extLst>
                </a:gridCol>
              </a:tblGrid>
              <a:tr h="320685">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100" b="1" kern="1200">
                          <a:solidFill>
                            <a:schemeClr val="tx1"/>
                          </a:solidFill>
                          <a:effectLst/>
                          <a:latin typeface="+mn-lt"/>
                        </a:rPr>
                        <a:t>1. Planning for a DevOps Approach</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120423">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100" kern="1200">
                          <a:solidFill>
                            <a:schemeClr val="tx1"/>
                          </a:solidFill>
                          <a:latin typeface="+mn-lt"/>
                        </a:rPr>
                        <a:t>Establish a cross functional DevOps Platform Team to build, manage and maintain your Enterprise Scale architecture.  This team should include members from your central IT, security, compliance, and business units' teams to ensure a wide spectrum of your enterprise is represented.</a:t>
                      </a:r>
                    </a:p>
                    <a:p>
                      <a:endParaRPr lang="en-GB" sz="1100" kern="1200">
                        <a:solidFill>
                          <a:schemeClr val="tx1"/>
                        </a:solidFill>
                        <a:latin typeface="+mn-lt"/>
                      </a:endParaRPr>
                    </a:p>
                    <a:p>
                      <a:r>
                        <a:rPr lang="en-GB" sz="1100" kern="1200">
                          <a:solidFill>
                            <a:schemeClr val="tx1"/>
                          </a:solidFill>
                          <a:latin typeface="+mn-lt"/>
                        </a:rPr>
                        <a:t>The list below presents a recommended set of DevOps roles for the central Platform Team.</a:t>
                      </a:r>
                    </a:p>
                    <a:p>
                      <a:endParaRPr lang="en-GB" sz="1100" kern="1200">
                        <a:solidFill>
                          <a:schemeClr val="tx1"/>
                        </a:solidFill>
                        <a:latin typeface="+mn-lt"/>
                      </a:endParaRPr>
                    </a:p>
                    <a:p>
                      <a:r>
                        <a:rPr lang="en-GB" sz="1100" kern="1200">
                          <a:solidFill>
                            <a:schemeClr val="tx1"/>
                          </a:solidFill>
                          <a:latin typeface="+mn-lt"/>
                        </a:rPr>
                        <a:t>PlatformOps (Platform Operations) to</a:t>
                      </a:r>
                    </a:p>
                    <a:p>
                      <a:endParaRPr lang="en-GB" sz="1100" kern="1200">
                        <a:solidFill>
                          <a:schemeClr val="tx1"/>
                        </a:solidFill>
                        <a:latin typeface="+mn-lt"/>
                      </a:endParaRPr>
                    </a:p>
                    <a:p>
                      <a:pPr marL="171450" indent="-171450">
                        <a:buFont typeface="Arial" panose="020B0604020202020204" pitchFamily="34" charset="0"/>
                        <a:buChar char="•"/>
                      </a:pPr>
                      <a:r>
                        <a:rPr lang="en-GB" sz="1100" kern="1200">
                          <a:solidFill>
                            <a:schemeClr val="tx1"/>
                          </a:solidFill>
                          <a:latin typeface="+mn-lt"/>
                        </a:rPr>
                        <a:t>Subscription provisioning and delegation of required network, IAM, and policies.</a:t>
                      </a:r>
                    </a:p>
                    <a:p>
                      <a:pPr marL="171450" indent="-171450">
                        <a:buFont typeface="Arial" panose="020B0604020202020204" pitchFamily="34" charset="0"/>
                        <a:buChar char="•"/>
                      </a:pPr>
                      <a:r>
                        <a:rPr lang="en-GB" sz="1100" kern="1200">
                          <a:solidFill>
                            <a:schemeClr val="tx1"/>
                          </a:solidFill>
                          <a:latin typeface="+mn-lt"/>
                        </a:rPr>
                        <a:t>Platform management and monitoring (holistic).</a:t>
                      </a:r>
                    </a:p>
                    <a:p>
                      <a:pPr marL="171450" indent="-171450">
                        <a:buFont typeface="Arial" panose="020B0604020202020204" pitchFamily="34" charset="0"/>
                        <a:buChar char="•"/>
                      </a:pPr>
                      <a:r>
                        <a:rPr lang="en-GB" sz="1100" kern="1200">
                          <a:solidFill>
                            <a:schemeClr val="tx1"/>
                          </a:solidFill>
                          <a:latin typeface="+mn-lt"/>
                        </a:rPr>
                        <a:t>Cost Management (holistic).</a:t>
                      </a:r>
                    </a:p>
                    <a:p>
                      <a:pPr marL="171450" indent="-171450">
                        <a:buFont typeface="Arial" panose="020B0604020202020204" pitchFamily="34" charset="0"/>
                        <a:buChar char="•"/>
                      </a:pPr>
                      <a:r>
                        <a:rPr lang="en-GB" sz="1100" kern="1200">
                          <a:solidFill>
                            <a:schemeClr val="tx1"/>
                          </a:solidFill>
                          <a:latin typeface="+mn-lt"/>
                        </a:rPr>
                        <a:t>"Platform as Code" (management of templates, scripts and other assets).</a:t>
                      </a:r>
                    </a:p>
                    <a:p>
                      <a:pPr marL="171450" indent="-171450">
                        <a:buFont typeface="Arial" panose="020B0604020202020204" pitchFamily="34" charset="0"/>
                        <a:buChar char="•"/>
                      </a:pPr>
                      <a:r>
                        <a:rPr lang="en-GB" sz="1100" kern="1200">
                          <a:solidFill>
                            <a:schemeClr val="tx1"/>
                          </a:solidFill>
                          <a:latin typeface="+mn-lt"/>
                        </a:rPr>
                        <a:t>Responsible for overall operations on Azure within the Azure AD tenant, such as managing service principles, Graph API registration, and role definitions.</a:t>
                      </a:r>
                    </a:p>
                    <a:p>
                      <a:endParaRPr lang="en-GB" sz="1100" kern="1200">
                        <a:solidFill>
                          <a:schemeClr val="tx1"/>
                        </a:solidFill>
                        <a:latin typeface="+mn-lt"/>
                      </a:endParaRPr>
                    </a:p>
                    <a:p>
                      <a:r>
                        <a:rPr lang="en-GB" sz="1100" kern="1200">
                          <a:solidFill>
                            <a:schemeClr val="tx1"/>
                          </a:solidFill>
                          <a:latin typeface="+mn-lt"/>
                        </a:rPr>
                        <a:t>SecOps (Security Operations)</a:t>
                      </a:r>
                    </a:p>
                    <a:p>
                      <a:endParaRPr lang="en-GB" sz="1100" kern="1200">
                        <a:solidFill>
                          <a:schemeClr val="tx1"/>
                        </a:solidFill>
                        <a:latin typeface="+mn-lt"/>
                      </a:endParaRPr>
                    </a:p>
                    <a:p>
                      <a:pPr marL="171450" indent="-171450">
                        <a:buFont typeface="Arial" panose="020B0604020202020204" pitchFamily="34" charset="0"/>
                        <a:buChar char="•"/>
                      </a:pPr>
                      <a:r>
                        <a:rPr lang="en-GB" sz="1100" kern="1200">
                          <a:solidFill>
                            <a:schemeClr val="tx1"/>
                          </a:solidFill>
                          <a:latin typeface="+mn-lt"/>
                        </a:rPr>
                        <a:t>Role based access control (holistic).</a:t>
                      </a:r>
                    </a:p>
                    <a:p>
                      <a:pPr marL="171450" indent="-171450">
                        <a:buFont typeface="Arial" panose="020B0604020202020204" pitchFamily="34" charset="0"/>
                        <a:buChar char="•"/>
                      </a:pPr>
                      <a:r>
                        <a:rPr lang="en-GB" sz="1100" kern="1200">
                          <a:solidFill>
                            <a:schemeClr val="tx1"/>
                          </a:solidFill>
                          <a:latin typeface="+mn-lt"/>
                        </a:rPr>
                        <a:t>Key management (for central services, for example SMTP, Domain Controller).</a:t>
                      </a:r>
                    </a:p>
                    <a:p>
                      <a:pPr marL="171450" indent="-171450">
                        <a:buFont typeface="Arial" panose="020B0604020202020204" pitchFamily="34" charset="0"/>
                        <a:buChar char="•"/>
                      </a:pPr>
                      <a:r>
                        <a:rPr lang="en-GB" sz="1100" kern="1200">
                          <a:solidFill>
                            <a:schemeClr val="tx1"/>
                          </a:solidFill>
                          <a:latin typeface="+mn-lt"/>
                        </a:rPr>
                        <a:t>Policy management and enforcement (holistic).</a:t>
                      </a:r>
                    </a:p>
                    <a:p>
                      <a:pPr marL="171450" indent="-171450">
                        <a:buFont typeface="Arial" panose="020B0604020202020204" pitchFamily="34" charset="0"/>
                        <a:buChar char="•"/>
                      </a:pPr>
                      <a:r>
                        <a:rPr lang="en-GB" sz="1100" kern="1200">
                          <a:solidFill>
                            <a:schemeClr val="tx1"/>
                          </a:solidFill>
                          <a:latin typeface="+mn-lt"/>
                        </a:rPr>
                        <a:t>Security monitoring and audit (holistic).</a:t>
                      </a:r>
                    </a:p>
                    <a:p>
                      <a:endParaRPr lang="en-GB" sz="1100" kern="1200">
                        <a:solidFill>
                          <a:schemeClr val="tx1"/>
                        </a:solidFill>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5" name="Group 2059">
            <a:extLst>
              <a:ext uri="{FF2B5EF4-FFF2-40B4-BE49-F238E27FC236}">
                <a16:creationId xmlns:a16="http://schemas.microsoft.com/office/drawing/2014/main" id="{6A98CFD8-293D-4601-BDFB-7069B43963E5}"/>
              </a:ext>
            </a:extLst>
          </p:cNvPr>
          <p:cNvGraphicFramePr>
            <a:graphicFrameLocks noGrp="1"/>
          </p:cNvGraphicFramePr>
          <p:nvPr>
            <p:extLst>
              <p:ext uri="{D42A27DB-BD31-4B8C-83A1-F6EECF244321}">
                <p14:modId xmlns:p14="http://schemas.microsoft.com/office/powerpoint/2010/main" val="1636416273"/>
              </p:ext>
            </p:extLst>
          </p:nvPr>
        </p:nvGraphicFramePr>
        <p:xfrm>
          <a:off x="6807200" y="567213"/>
          <a:ext cx="5176849" cy="5396056"/>
        </p:xfrm>
        <a:graphic>
          <a:graphicData uri="http://schemas.openxmlformats.org/drawingml/2006/table">
            <a:tbl>
              <a:tblPr firstRow="1" bandRow="1">
                <a:tableStyleId>{1FECB4D8-DB02-4DC6-A0A2-4F2EBAE1DC90}</a:tableStyleId>
              </a:tblPr>
              <a:tblGrid>
                <a:gridCol w="543859">
                  <a:extLst>
                    <a:ext uri="{9D8B030D-6E8A-4147-A177-3AD203B41FA5}">
                      <a16:colId xmlns:a16="http://schemas.microsoft.com/office/drawing/2014/main" val="63710919"/>
                    </a:ext>
                  </a:extLst>
                </a:gridCol>
                <a:gridCol w="1416423">
                  <a:extLst>
                    <a:ext uri="{9D8B030D-6E8A-4147-A177-3AD203B41FA5}">
                      <a16:colId xmlns:a16="http://schemas.microsoft.com/office/drawing/2014/main" val="2700619767"/>
                    </a:ext>
                  </a:extLst>
                </a:gridCol>
                <a:gridCol w="2474259">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2643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7382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H01.01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Source Control</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lang="en-US" sz="1100" b="0">
                          <a:latin typeface="+mn-lt"/>
                        </a:rPr>
                        <a:t>Infrastructure as code Git repo will have 100s if not 1000s of configuration artifacts tracked and version controlled. Platform developers will be modifying a very small subset of these artifacts on an on-going basis via Pull Requests. Since Git represents the source of truth and change history, Contoso will leverage Git to determine differential changes in each pull request and trigger subsequent Azure deployment actions for only those artifacts which have been changed instead of triggering a full deployment of all artifacts.</a:t>
                      </a:r>
                      <a:endParaRPr lang="en-US" sz="1100" b="0">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569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H01.02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Discover existing configuration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a:t>
                      </a:r>
                      <a:r>
                        <a:rPr lang="en-US" sz="1100" b="1" u="none" strike="noStrike" kern="1200" cap="none" normalizeH="0" baseline="0">
                          <a:ln>
                            <a:noFill/>
                          </a:ln>
                          <a:solidFill>
                            <a:schemeClr val="tx1"/>
                          </a:solidFill>
                          <a:effectLst/>
                          <a:latin typeface="+mn-lt"/>
                        </a:rPr>
                        <a:t>: </a:t>
                      </a:r>
                      <a:r>
                        <a:rPr lang="en-US" sz="1100" b="0" u="none" strike="noStrike" kern="1200" cap="none" normalizeH="0" baseline="0">
                          <a:ln>
                            <a:noFill/>
                          </a:ln>
                          <a:solidFill>
                            <a:schemeClr val="tx1"/>
                          </a:solidFill>
                          <a:effectLst/>
                          <a:latin typeface="+mn-lt"/>
                        </a:rPr>
                        <a:t>Discover existing configurations in Azure that can serve as a platform baseline. The consequence of not discovering the existing environment will be no reference point to rollback or roll-forward after a deployment. Initialization is also important since it can provide a crucial on-ramp path to infrastructure as code and allow transitioning without starting all-over. </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355722">
                <a:tc>
                  <a:txBody>
                    <a:body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98763977"/>
                  </a:ext>
                </a:extLst>
              </a:tr>
              <a:tr h="345549">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H01.00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Additional notes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835022031"/>
                  </a:ext>
                </a:extLst>
              </a:tr>
            </a:tbl>
          </a:graphicData>
        </a:graphic>
      </p:graphicFrame>
    </p:spTree>
    <p:custDataLst>
      <p:tags r:id="rId1"/>
    </p:custDataLst>
    <p:extLst>
      <p:ext uri="{BB962C8B-B14F-4D97-AF65-F5344CB8AC3E}">
        <p14:creationId xmlns:p14="http://schemas.microsoft.com/office/powerpoint/2010/main" val="13320513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8049704"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H - Platform Automation and DevOps</a:t>
            </a:r>
            <a:r>
              <a:rPr kumimoji="0" lang="en-GB" sz="1800" b="0" i="0" u="none" strike="noStrike" kern="1200" cap="none" spc="0" normalizeH="0" baseline="0" noProof="0">
                <a:ln>
                  <a:noFill/>
                </a:ln>
                <a:solidFill>
                  <a:schemeClr val="tx1"/>
                </a:solidFill>
                <a:effectLst/>
                <a:uLnTx/>
                <a:uFillTx/>
                <a:latin typeface="+mn-lt"/>
                <a:ea typeface="+mn-ea"/>
                <a:cs typeface="+mn-cs"/>
              </a:rPr>
              <a:t> - </a:t>
            </a:r>
            <a:r>
              <a:rPr kumimoji="0" lang="en-US" sz="1800" b="0" i="0" u="none" strike="noStrike" kern="1200" cap="none" spc="0" normalizeH="0" baseline="0" noProof="0">
                <a:ln>
                  <a:noFill/>
                </a:ln>
                <a:solidFill>
                  <a:schemeClr val="tx1"/>
                </a:solidFill>
                <a:effectLst/>
                <a:uLnTx/>
                <a:uFillTx/>
                <a:latin typeface="+mn-lt"/>
                <a:ea typeface="+mn-ea"/>
                <a:cs typeface="+mn-cs"/>
              </a:rPr>
              <a:t>Define Central and Federated Responsibilities</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563562467"/>
              </p:ext>
            </p:extLst>
          </p:nvPr>
        </p:nvGraphicFramePr>
        <p:xfrm>
          <a:off x="168966" y="567210"/>
          <a:ext cx="6312516" cy="6324381"/>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335065">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100" b="1" kern="1200">
                          <a:solidFill>
                            <a:schemeClr val="tx1"/>
                          </a:solidFill>
                          <a:effectLst/>
                          <a:latin typeface="+mn-lt"/>
                        </a:rPr>
                        <a:t>2.  Define Central and Federated Responsibilities</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350033">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100" kern="1200">
                          <a:solidFill>
                            <a:schemeClr val="tx1"/>
                          </a:solidFill>
                          <a:latin typeface="+mn-lt"/>
                          <a:ea typeface="+mn-ea"/>
                          <a:cs typeface="+mn-cs"/>
                        </a:rPr>
                        <a:t>NetOps (Network Operations)</a:t>
                      </a:r>
                    </a:p>
                    <a:p>
                      <a:pPr marL="171450" indent="-171450">
                        <a:buFont typeface="Arial" panose="020B0604020202020204" pitchFamily="34" charset="0"/>
                        <a:buChar char="•"/>
                      </a:pPr>
                      <a:r>
                        <a:rPr lang="en-GB" sz="1100" kern="1200">
                          <a:solidFill>
                            <a:schemeClr val="tx1"/>
                          </a:solidFill>
                          <a:latin typeface="+mn-lt"/>
                          <a:ea typeface="+mn-ea"/>
                          <a:cs typeface="+mn-cs"/>
                        </a:rPr>
                        <a:t>Network Management (holistic).</a:t>
                      </a:r>
                    </a:p>
                    <a:p>
                      <a:pPr marL="171450" indent="-171450">
                        <a:buFont typeface="Arial" panose="020B0604020202020204" pitchFamily="34" charset="0"/>
                        <a:buChar char="•"/>
                      </a:pPr>
                      <a:r>
                        <a:rPr lang="en-GB" sz="1100" kern="1200">
                          <a:solidFill>
                            <a:schemeClr val="tx1"/>
                          </a:solidFill>
                          <a:latin typeface="+mn-lt"/>
                          <a:ea typeface="+mn-ea"/>
                          <a:cs typeface="+mn-cs"/>
                        </a:rPr>
                        <a:t>Allow application owners to create and manage application resources through a DevOps model.</a:t>
                      </a:r>
                    </a:p>
                    <a:p>
                      <a:pPr marL="171450" indent="-171450">
                        <a:buFont typeface="Arial" panose="020B0604020202020204" pitchFamily="34" charset="0"/>
                        <a:buChar char="•"/>
                      </a:pPr>
                      <a:r>
                        <a:rPr lang="en-GB" sz="1100" kern="1200">
                          <a:solidFill>
                            <a:schemeClr val="tx1"/>
                          </a:solidFill>
                          <a:latin typeface="+mn-lt"/>
                          <a:ea typeface="+mn-ea"/>
                          <a:cs typeface="+mn-cs"/>
                        </a:rPr>
                        <a:t>The list below presents a recommended DevOps role for application teams.</a:t>
                      </a:r>
                    </a:p>
                    <a:p>
                      <a:r>
                        <a:rPr lang="en-GB" sz="1100" kern="1200">
                          <a:solidFill>
                            <a:schemeClr val="tx1"/>
                          </a:solidFill>
                          <a:latin typeface="+mn-lt"/>
                          <a:ea typeface="+mn-ea"/>
                          <a:cs typeface="+mn-cs"/>
                        </a:rPr>
                        <a:t>AppDevOps</a:t>
                      </a:r>
                    </a:p>
                    <a:p>
                      <a:pPr marL="171450" indent="-171450">
                        <a:buFont typeface="Arial" panose="020B0604020202020204" pitchFamily="34" charset="0"/>
                        <a:buChar char="•"/>
                      </a:pPr>
                      <a:r>
                        <a:rPr lang="en-GB" sz="1100" kern="1200">
                          <a:solidFill>
                            <a:schemeClr val="tx1"/>
                          </a:solidFill>
                          <a:latin typeface="+mn-lt"/>
                          <a:ea typeface="+mn-ea"/>
                          <a:cs typeface="+mn-cs"/>
                        </a:rPr>
                        <a:t>Application migration and/or transformation.</a:t>
                      </a:r>
                    </a:p>
                    <a:p>
                      <a:pPr marL="171450" indent="-171450">
                        <a:buFont typeface="Arial" panose="020B0604020202020204" pitchFamily="34" charset="0"/>
                        <a:buChar char="•"/>
                      </a:pPr>
                      <a:r>
                        <a:rPr lang="en-GB" sz="1100" kern="1200">
                          <a:solidFill>
                            <a:schemeClr val="tx1"/>
                          </a:solidFill>
                          <a:latin typeface="+mn-lt"/>
                          <a:ea typeface="+mn-ea"/>
                          <a:cs typeface="+mn-cs"/>
                        </a:rPr>
                        <a:t>Application management and monitoring.</a:t>
                      </a:r>
                    </a:p>
                    <a:p>
                      <a:pPr marL="171450" indent="-171450">
                        <a:buFont typeface="Arial" panose="020B0604020202020204" pitchFamily="34" charset="0"/>
                        <a:buChar char="•"/>
                      </a:pPr>
                      <a:r>
                        <a:rPr lang="en-GB" sz="1100" kern="1200">
                          <a:solidFill>
                            <a:schemeClr val="tx1"/>
                          </a:solidFill>
                          <a:latin typeface="+mn-lt"/>
                          <a:ea typeface="+mn-ea"/>
                          <a:cs typeface="+mn-cs"/>
                        </a:rPr>
                        <a:t>Role based access control (app resources).</a:t>
                      </a:r>
                    </a:p>
                    <a:p>
                      <a:pPr marL="171450" indent="-171450">
                        <a:buFont typeface="Arial" panose="020B0604020202020204" pitchFamily="34" charset="0"/>
                        <a:buChar char="•"/>
                      </a:pPr>
                      <a:r>
                        <a:rPr lang="en-GB" sz="1100" kern="1200">
                          <a:solidFill>
                            <a:schemeClr val="tx1"/>
                          </a:solidFill>
                          <a:latin typeface="+mn-lt"/>
                          <a:ea typeface="+mn-ea"/>
                          <a:cs typeface="+mn-cs"/>
                        </a:rPr>
                        <a:t>Security monitoring and audit (app resources).</a:t>
                      </a:r>
                    </a:p>
                    <a:p>
                      <a:pPr marL="171450" indent="-171450">
                        <a:buFont typeface="Arial" panose="020B0604020202020204" pitchFamily="34" charset="0"/>
                        <a:buChar char="•"/>
                      </a:pPr>
                      <a:r>
                        <a:rPr lang="en-GB" sz="1100" kern="1200">
                          <a:solidFill>
                            <a:schemeClr val="tx1"/>
                          </a:solidFill>
                          <a:latin typeface="+mn-lt"/>
                          <a:ea typeface="+mn-ea"/>
                          <a:cs typeface="+mn-cs"/>
                        </a:rPr>
                        <a:t>Cost Management (app resources).</a:t>
                      </a:r>
                    </a:p>
                    <a:p>
                      <a:pPr marL="171450" indent="-171450">
                        <a:buFont typeface="Arial" panose="020B0604020202020204" pitchFamily="34" charset="0"/>
                        <a:buChar char="•"/>
                      </a:pPr>
                      <a:r>
                        <a:rPr lang="en-GB" sz="1100" kern="1200">
                          <a:solidFill>
                            <a:schemeClr val="tx1"/>
                          </a:solidFill>
                          <a:latin typeface="+mn-lt"/>
                          <a:ea typeface="+mn-ea"/>
                          <a:cs typeface="+mn-cs"/>
                        </a:rPr>
                        <a:t>Network Management (app resources).</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GB" altLang="en-US" sz="1100" b="0" u="none" strike="noStrike" kern="1200" cap="none" normalizeH="0" baseline="0">
                          <a:ln>
                            <a:noFill/>
                          </a:ln>
                          <a:solidFill>
                            <a:srgbClr val="020202"/>
                          </a:solidFill>
                          <a:effectLst/>
                          <a:latin typeface="+mn-lt"/>
                          <a:ea typeface="+mn-ea"/>
                          <a:cs typeface="+mn-cs"/>
                        </a:rPr>
                        <a:t>Application Functions</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mn-cs"/>
                        </a:rPr>
                        <a:t>Application migration and/or transformation.</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mn-cs"/>
                        </a:rPr>
                        <a:t>Application management and monitoring (app resources).</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mn-cs"/>
                        </a:rPr>
                        <a:t>Key management (app keys).</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mn-cs"/>
                        </a:rPr>
                        <a:t>Role based access control (app resources).</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mn-cs"/>
                        </a:rPr>
                        <a:t>Security monitoring and audit (app resources).</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mn-cs"/>
                        </a:rPr>
                        <a:t>Cost Management (app resources).</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mn-cs"/>
                        </a:rPr>
                        <a:t>Network Management (app resources).</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GB" altLang="en-US" sz="1100" b="0" u="none" strike="noStrike" kern="1200" cap="none" normalizeH="0" baseline="0">
                          <a:ln>
                            <a:noFill/>
                          </a:ln>
                          <a:solidFill>
                            <a:srgbClr val="020202"/>
                          </a:solidFill>
                          <a:effectLst/>
                          <a:latin typeface="+mn-lt"/>
                          <a:ea typeface="+mn-ea"/>
                          <a:cs typeface="+mn-cs"/>
                        </a:rPr>
                        <a:t>Central Functions</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Arial"/>
                        </a:rPr>
                        <a:t>Architecture governance.</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Arial"/>
                        </a:rPr>
                        <a:t>Subscription management.</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Arial"/>
                        </a:rPr>
                        <a:t>Platform as Code (management of templates, scripts and other assets).</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Arial"/>
                        </a:rPr>
                        <a:t>Policy management and enforcement (holistic).</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Arial"/>
                        </a:rPr>
                        <a:t>Platform management and monitoring (holistic).</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Arial"/>
                        </a:rPr>
                        <a:t>Role based access control (holistic).</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Arial"/>
                        </a:rPr>
                        <a:t>Key Management (central services).</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Arial"/>
                        </a:rPr>
                        <a:t>Network management (networks, NVAs, etc.).</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Arial"/>
                        </a:rPr>
                        <a:t>Security monitoring and audit (holistic).</a:t>
                      </a:r>
                    </a:p>
                    <a:p>
                      <a:pPr marL="36576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GB" altLang="en-US" sz="1100" b="0" u="none" strike="noStrike" kern="1200" cap="none" normalizeH="0" baseline="0">
                          <a:ln>
                            <a:noFill/>
                          </a:ln>
                          <a:solidFill>
                            <a:srgbClr val="020202"/>
                          </a:solidFill>
                          <a:effectLst/>
                          <a:latin typeface="+mn-lt"/>
                          <a:ea typeface="+mn-ea"/>
                          <a:cs typeface="Arial"/>
                        </a:rPr>
                        <a:t>Cost Management (holistic).</a:t>
                      </a:r>
                    </a:p>
                    <a:p>
                      <a:endParaRPr lang="en-GB" sz="1100" kern="120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100" kern="1200">
                          <a:solidFill>
                            <a:schemeClr val="tx1"/>
                          </a:solidFill>
                          <a:latin typeface="+mn-lt"/>
                          <a:ea typeface="+mn-ea"/>
                          <a:cs typeface="+mn-cs"/>
                        </a:rPr>
                        <a:t>In some instances, customers may wish to break </a:t>
                      </a:r>
                      <a:r>
                        <a:rPr lang="en-GB" sz="1100" b="1" kern="1200">
                          <a:solidFill>
                            <a:schemeClr val="tx1"/>
                          </a:solidFill>
                          <a:latin typeface="+mn-lt"/>
                          <a:ea typeface="+mn-ea"/>
                          <a:cs typeface="+mn-cs"/>
                        </a:rPr>
                        <a:t>AppDevOp</a:t>
                      </a:r>
                      <a:r>
                        <a:rPr lang="en-GB" sz="1100" kern="1200">
                          <a:solidFill>
                            <a:schemeClr val="tx1"/>
                          </a:solidFill>
                          <a:latin typeface="+mn-lt"/>
                          <a:ea typeface="+mn-ea"/>
                          <a:cs typeface="+mn-cs"/>
                        </a:rPr>
                        <a:t>s into more granular roles such as </a:t>
                      </a:r>
                      <a:r>
                        <a:rPr lang="en-GB" sz="1100" b="1" kern="1200">
                          <a:solidFill>
                            <a:schemeClr val="tx1"/>
                          </a:solidFill>
                          <a:latin typeface="+mn-lt"/>
                          <a:ea typeface="+mn-ea"/>
                          <a:cs typeface="+mn-cs"/>
                        </a:rPr>
                        <a:t>AppDataOps</a:t>
                      </a:r>
                      <a:r>
                        <a:rPr lang="en-GB" sz="1100" kern="1200">
                          <a:solidFill>
                            <a:schemeClr val="tx1"/>
                          </a:solidFill>
                          <a:latin typeface="+mn-lt"/>
                          <a:ea typeface="+mn-ea"/>
                          <a:cs typeface="+mn-cs"/>
                        </a:rPr>
                        <a:t> for database management like traditional </a:t>
                      </a:r>
                      <a:r>
                        <a:rPr lang="en-GB" sz="1100" b="1" kern="1200">
                          <a:solidFill>
                            <a:schemeClr val="tx1"/>
                          </a:solidFill>
                          <a:latin typeface="+mn-lt"/>
                          <a:ea typeface="+mn-ea"/>
                          <a:cs typeface="+mn-cs"/>
                        </a:rPr>
                        <a:t>DBA</a:t>
                      </a:r>
                      <a:r>
                        <a:rPr lang="en-GB" sz="1100" kern="1200">
                          <a:solidFill>
                            <a:schemeClr val="tx1"/>
                          </a:solidFill>
                          <a:latin typeface="+mn-lt"/>
                          <a:ea typeface="+mn-ea"/>
                          <a:cs typeface="+mn-cs"/>
                        </a:rPr>
                        <a:t> roles, or </a:t>
                      </a:r>
                      <a:r>
                        <a:rPr lang="en-GB" sz="1100" b="1" kern="1200">
                          <a:solidFill>
                            <a:schemeClr val="tx1"/>
                          </a:solidFill>
                          <a:latin typeface="+mn-lt"/>
                          <a:ea typeface="+mn-ea"/>
                          <a:cs typeface="+mn-cs"/>
                        </a:rPr>
                        <a:t>AppSecOps</a:t>
                      </a:r>
                      <a:r>
                        <a:rPr lang="en-GB" sz="1100" kern="1200">
                          <a:solidFill>
                            <a:schemeClr val="tx1"/>
                          </a:solidFill>
                          <a:latin typeface="+mn-lt"/>
                          <a:ea typeface="+mn-ea"/>
                          <a:cs typeface="+mn-cs"/>
                        </a:rPr>
                        <a:t> where more security sensitive applications are concerned; this is to be expected.</a:t>
                      </a:r>
                    </a:p>
                    <a:p>
                      <a:endParaRPr lang="en-US" sz="1100" kern="1200">
                        <a:solidFill>
                          <a:schemeClr val="tx1"/>
                        </a:solidFill>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5" name="Group 2059">
            <a:extLst>
              <a:ext uri="{FF2B5EF4-FFF2-40B4-BE49-F238E27FC236}">
                <a16:creationId xmlns:a16="http://schemas.microsoft.com/office/drawing/2014/main" id="{89B437E6-2546-4E13-81A6-F1980712B304}"/>
              </a:ext>
            </a:extLst>
          </p:cNvPr>
          <p:cNvGraphicFramePr>
            <a:graphicFrameLocks noGrp="1"/>
          </p:cNvGraphicFramePr>
          <p:nvPr>
            <p:extLst>
              <p:ext uri="{D42A27DB-BD31-4B8C-83A1-F6EECF244321}">
                <p14:modId xmlns:p14="http://schemas.microsoft.com/office/powerpoint/2010/main" val="3939447586"/>
              </p:ext>
            </p:extLst>
          </p:nvPr>
        </p:nvGraphicFramePr>
        <p:xfrm>
          <a:off x="6807200" y="567213"/>
          <a:ext cx="5176849" cy="2235506"/>
        </p:xfrm>
        <a:graphic>
          <a:graphicData uri="http://schemas.openxmlformats.org/drawingml/2006/table">
            <a:tbl>
              <a:tblPr firstRow="1" bandRow="1">
                <a:tableStyleId>{1FECB4D8-DB02-4DC6-A0A2-4F2EBAE1DC90}</a:tableStyleId>
              </a:tblPr>
              <a:tblGrid>
                <a:gridCol w="543859">
                  <a:extLst>
                    <a:ext uri="{9D8B030D-6E8A-4147-A177-3AD203B41FA5}">
                      <a16:colId xmlns:a16="http://schemas.microsoft.com/office/drawing/2014/main" val="63710919"/>
                    </a:ext>
                  </a:extLst>
                </a:gridCol>
                <a:gridCol w="1416423">
                  <a:extLst>
                    <a:ext uri="{9D8B030D-6E8A-4147-A177-3AD203B41FA5}">
                      <a16:colId xmlns:a16="http://schemas.microsoft.com/office/drawing/2014/main" val="2700619767"/>
                    </a:ext>
                  </a:extLst>
                </a:gridCol>
                <a:gridCol w="2474259">
                  <a:extLst>
                    <a:ext uri="{9D8B030D-6E8A-4147-A177-3AD203B41FA5}">
                      <a16:colId xmlns:a16="http://schemas.microsoft.com/office/drawing/2014/main" val="2959152633"/>
                    </a:ext>
                  </a:extLst>
                </a:gridCol>
                <a:gridCol w="742308">
                  <a:extLst>
                    <a:ext uri="{9D8B030D-6E8A-4147-A177-3AD203B41FA5}">
                      <a16:colId xmlns:a16="http://schemas.microsoft.com/office/drawing/2014/main" val="3807246700"/>
                    </a:ext>
                  </a:extLst>
                </a:gridCol>
              </a:tblGrid>
              <a:tr h="22643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7382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H02.01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Application functions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a:t>
                      </a:r>
                      <a:r>
                        <a:rPr lang="en-US" sz="1100" b="0">
                          <a:latin typeface="Calibri"/>
                        </a:rPr>
                        <a:t> List application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569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H02.02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Central functions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a:t>
                      </a:r>
                      <a:r>
                        <a:rPr lang="en-US" sz="1100" b="1" u="none" strike="noStrike" kern="1200" cap="none" normalizeH="0" baseline="0">
                          <a:ln>
                            <a:noFill/>
                          </a:ln>
                          <a:solidFill>
                            <a:schemeClr val="tx1"/>
                          </a:solidFill>
                          <a:effectLst/>
                          <a:latin typeface="+mn-lt"/>
                        </a:rPr>
                        <a:t>: </a:t>
                      </a:r>
                      <a:r>
                        <a:rPr lang="en-US" sz="1100" b="0" u="none" strike="noStrike" kern="1200" cap="none" normalizeH="0" baseline="0">
                          <a:ln>
                            <a:noFill/>
                          </a:ln>
                          <a:solidFill>
                            <a:schemeClr val="tx1"/>
                          </a:solidFill>
                          <a:effectLst/>
                          <a:latin typeface="+mn-lt"/>
                        </a:rPr>
                        <a:t>List central functions</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355722">
                <a:tc>
                  <a:txBody>
                    <a:body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98763977"/>
                  </a:ext>
                </a:extLst>
              </a:tr>
              <a:tr h="345549">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H02.00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Additional notes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1" i="0" u="none" strike="noStrike" kern="1200" cap="none" normalizeH="0" baseline="0">
                        <a:ln>
                          <a:noFill/>
                        </a:ln>
                        <a:solidFill>
                          <a:schemeClr val="tx1"/>
                        </a:solidFill>
                        <a:effectLst/>
                        <a:latin typeface="+mn-lt"/>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835022031"/>
                  </a:ext>
                </a:extLst>
              </a:tr>
            </a:tbl>
          </a:graphicData>
        </a:graphic>
      </p:graphicFrame>
    </p:spTree>
    <p:custDataLst>
      <p:tags r:id="rId1"/>
    </p:custDataLst>
    <p:extLst>
      <p:ext uri="{BB962C8B-B14F-4D97-AF65-F5344CB8AC3E}">
        <p14:creationId xmlns:p14="http://schemas.microsoft.com/office/powerpoint/2010/main" val="11881016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7E02D-2D09-4FF3-8B02-80448B9131A2}"/>
              </a:ext>
            </a:extLst>
          </p:cNvPr>
          <p:cNvSpPr>
            <a:spLocks noGrp="1"/>
          </p:cNvSpPr>
          <p:nvPr>
            <p:ph type="title"/>
          </p:nvPr>
        </p:nvSpPr>
        <p:spPr>
          <a:xfrm>
            <a:off x="359016" y="2931082"/>
            <a:ext cx="11473970" cy="800219"/>
          </a:xfrm>
        </p:spPr>
        <p:txBody>
          <a:bodyPr/>
          <a:lstStyle/>
          <a:p>
            <a:r>
              <a:rPr lang="en-US">
                <a:latin typeface="Segoe UI Semibold" panose="020B0702040204020203" pitchFamily="34" charset="0"/>
                <a:cs typeface="Segoe UI Semibold" panose="020B0702040204020203" pitchFamily="34" charset="0"/>
              </a:rPr>
              <a:t>Recommended Next Steps </a:t>
            </a:r>
          </a:p>
        </p:txBody>
      </p:sp>
    </p:spTree>
    <p:extLst>
      <p:ext uri="{BB962C8B-B14F-4D97-AF65-F5344CB8AC3E}">
        <p14:creationId xmlns:p14="http://schemas.microsoft.com/office/powerpoint/2010/main" val="2260236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A. Enterprise Enrolment and Azure AD Tenants</a:t>
            </a:r>
            <a:r>
              <a:rPr kumimoji="0" lang="en-GB" sz="1800" b="0" i="0" u="none" strike="noStrike" kern="1200" cap="none" spc="0" normalizeH="0" baseline="0" noProof="0">
                <a:ln>
                  <a:noFill/>
                </a:ln>
                <a:solidFill>
                  <a:schemeClr val="tx1"/>
                </a:solidFill>
                <a:effectLst/>
                <a:uLnTx/>
                <a:uFillTx/>
                <a:latin typeface="+mn-lt"/>
                <a:ea typeface="+mn-ea"/>
                <a:cs typeface="+mn-cs"/>
              </a:rPr>
              <a:t> - Azure AD Tenants</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3505650526"/>
              </p:ext>
            </p:extLst>
          </p:nvPr>
        </p:nvGraphicFramePr>
        <p:xfrm>
          <a:off x="168966" y="567208"/>
          <a:ext cx="6312516" cy="6073193"/>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436735">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2. Azure AD Tenants</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4"/>
                  </a:ext>
                </a:extLst>
              </a:tr>
              <a:tr h="5636458">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a:latin typeface="+mn-lt"/>
                        </a:rPr>
                        <a:t>Leverage Azure AD SSO based on the selected planning topology.</a:t>
                      </a:r>
                    </a:p>
                    <a:p>
                      <a:pPr marL="228600" indent="-228600">
                        <a:spcBef>
                          <a:spcPts val="600"/>
                        </a:spcBef>
                        <a:spcAft>
                          <a:spcPts val="600"/>
                        </a:spcAft>
                        <a:buFont typeface="+mj-lt"/>
                        <a:buAutoNum type="arabicPeriod"/>
                      </a:pPr>
                      <a:r>
                        <a:rPr lang="en-GB" sz="1100">
                          <a:latin typeface="+mn-lt"/>
                        </a:rPr>
                        <a:t>In case organisation does not have existing identity infrastructure, then it is recommended to start by implementing Azure AD only identity deployment. Such deployment with Azure AD domain services and Enterprise mobility suite provide end to end protection for SaaS &amp; enterprise application as well as devices.</a:t>
                      </a:r>
                    </a:p>
                    <a:p>
                      <a:pPr marL="228600" indent="-228600">
                        <a:spcBef>
                          <a:spcPts val="600"/>
                        </a:spcBef>
                        <a:spcAft>
                          <a:spcPts val="600"/>
                        </a:spcAft>
                        <a:buFont typeface="+mj-lt"/>
                        <a:buAutoNum type="arabicPeriod"/>
                      </a:pPr>
                      <a:r>
                        <a:rPr lang="en-GB" sz="1100">
                          <a:latin typeface="+mn-lt"/>
                        </a:rPr>
                        <a:t>MFA provides a second barrier of authentication adding another layer of security. It is recommended to enforce MFA and conditional access policies for all privileged accounts to make it more secure. MFA does provide another barrier of authentication but does not stop phishing or social engineering such as hacker taking physical possession of your phone or Sim Swapping or cloning. It is recommended that MFA should be implemented with device management policy(such as strong pin locking and encryption and erasing device remotely when its lost). Out of band multifactor authentication (such as biometric) is also consider secure form of MFA.</a:t>
                      </a:r>
                    </a:p>
                    <a:p>
                      <a:pPr marL="228600" indent="-228600">
                        <a:spcBef>
                          <a:spcPts val="600"/>
                        </a:spcBef>
                        <a:spcAft>
                          <a:spcPts val="600"/>
                        </a:spcAft>
                        <a:buFont typeface="+mj-lt"/>
                        <a:buAutoNum type="arabicPeriod"/>
                      </a:pPr>
                      <a:r>
                        <a:rPr lang="en-GB" sz="1100">
                          <a:latin typeface="+mn-lt"/>
                        </a:rPr>
                        <a:t>Plan and implement for emergency access or break-glass accounts to prevent tenant-wide account lockout.</a:t>
                      </a:r>
                    </a:p>
                    <a:p>
                      <a:pPr marL="228600" indent="-228600">
                        <a:spcBef>
                          <a:spcPts val="600"/>
                        </a:spcBef>
                        <a:spcAft>
                          <a:spcPts val="600"/>
                        </a:spcAft>
                        <a:buFont typeface="+mj-lt"/>
                        <a:buAutoNum type="arabicPeriod"/>
                      </a:pPr>
                      <a:r>
                        <a:rPr lang="en-GB" sz="1100">
                          <a:latin typeface="+mn-lt"/>
                        </a:rPr>
                        <a:t>Use Azure AD privileged identity management for Identity and access management.</a:t>
                      </a:r>
                    </a:p>
                    <a:p>
                      <a:pPr marL="228600" indent="-228600">
                        <a:spcBef>
                          <a:spcPts val="600"/>
                        </a:spcBef>
                        <a:spcAft>
                          <a:spcPts val="600"/>
                        </a:spcAft>
                        <a:buFont typeface="+mj-lt"/>
                        <a:buAutoNum type="arabicPeriod"/>
                      </a:pPr>
                      <a:r>
                        <a:rPr lang="en-GB" sz="1100">
                          <a:latin typeface="+mn-lt"/>
                        </a:rPr>
                        <a:t>If Dev/Test/Prod are going to be completely isolated environments from an identity perspective, separate them at a tenant level (i.e. use multiple tenants).</a:t>
                      </a:r>
                    </a:p>
                    <a:p>
                      <a:pPr marL="228600" indent="-228600">
                        <a:spcBef>
                          <a:spcPts val="600"/>
                        </a:spcBef>
                        <a:spcAft>
                          <a:spcPts val="600"/>
                        </a:spcAft>
                        <a:buFont typeface="+mj-lt"/>
                        <a:buAutoNum type="arabicPeriod"/>
                      </a:pPr>
                      <a:r>
                        <a:rPr lang="en-GB" sz="1100">
                          <a:latin typeface="+mn-lt"/>
                        </a:rPr>
                        <a:t>Avoid creating a new Azure AD tenant unless there is a strong IAM justification and processes are already in-place.</a:t>
                      </a:r>
                      <a:endParaRPr lang="en-US" sz="1100">
                        <a:latin typeface="+mn-lt"/>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5"/>
                  </a:ext>
                </a:extLst>
              </a:tr>
            </a:tbl>
          </a:graphicData>
        </a:graphic>
      </p:graphicFrame>
      <p:graphicFrame>
        <p:nvGraphicFramePr>
          <p:cNvPr id="11" name="Group 2059">
            <a:extLst>
              <a:ext uri="{FF2B5EF4-FFF2-40B4-BE49-F238E27FC236}">
                <a16:creationId xmlns:a16="http://schemas.microsoft.com/office/drawing/2014/main" id="{91B4C836-0764-4A04-A702-6BE67825C548}"/>
              </a:ext>
            </a:extLst>
          </p:cNvPr>
          <p:cNvGraphicFramePr>
            <a:graphicFrameLocks noGrp="1"/>
          </p:cNvGraphicFramePr>
          <p:nvPr>
            <p:extLst>
              <p:ext uri="{D42A27DB-BD31-4B8C-83A1-F6EECF244321}">
                <p14:modId xmlns:p14="http://schemas.microsoft.com/office/powerpoint/2010/main" val="1368877111"/>
              </p:ext>
            </p:extLst>
          </p:nvPr>
        </p:nvGraphicFramePr>
        <p:xfrm>
          <a:off x="6807200" y="567206"/>
          <a:ext cx="5176849" cy="5941174"/>
        </p:xfrm>
        <a:graphic>
          <a:graphicData uri="http://schemas.openxmlformats.org/drawingml/2006/table">
            <a:tbl>
              <a:tblPr firstRow="1" bandRow="1">
                <a:tableStyleId>{1FECB4D8-DB02-4DC6-A0A2-4F2EBAE1DC90}</a:tableStyleId>
              </a:tblPr>
              <a:tblGrid>
                <a:gridCol w="516965">
                  <a:extLst>
                    <a:ext uri="{9D8B030D-6E8A-4147-A177-3AD203B41FA5}">
                      <a16:colId xmlns:a16="http://schemas.microsoft.com/office/drawing/2014/main" val="2501275190"/>
                    </a:ext>
                  </a:extLst>
                </a:gridCol>
                <a:gridCol w="1219200">
                  <a:extLst>
                    <a:ext uri="{9D8B030D-6E8A-4147-A177-3AD203B41FA5}">
                      <a16:colId xmlns:a16="http://schemas.microsoft.com/office/drawing/2014/main" val="2700619767"/>
                    </a:ext>
                  </a:extLst>
                </a:gridCol>
                <a:gridCol w="2868706">
                  <a:extLst>
                    <a:ext uri="{9D8B030D-6E8A-4147-A177-3AD203B41FA5}">
                      <a16:colId xmlns:a16="http://schemas.microsoft.com/office/drawing/2014/main" val="2959152633"/>
                    </a:ext>
                  </a:extLst>
                </a:gridCol>
                <a:gridCol w="571978">
                  <a:extLst>
                    <a:ext uri="{9D8B030D-6E8A-4147-A177-3AD203B41FA5}">
                      <a16:colId xmlns:a16="http://schemas.microsoft.com/office/drawing/2014/main" val="3807246700"/>
                    </a:ext>
                  </a:extLst>
                </a:gridCol>
              </a:tblGrid>
              <a:tr h="281787">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66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A02.01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rPr>
                        <a:t>AAD Tenants</a:t>
                      </a:r>
                      <a:endParaRPr kumimoji="0" lang="en-US" altLang="en-US" sz="1100" b="0" i="1" u="none" strike="noStrike" cap="none" normalizeH="0" baseline="0">
                        <a:ln>
                          <a:noFill/>
                        </a:ln>
                        <a:solidFill>
                          <a:schemeClr val="tx1"/>
                        </a:solidFill>
                        <a:effectLst/>
                        <a:latin typeface="Calibri"/>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kumimoji="0" lang="en-GB" sz="1100" b="0" u="none" strike="noStrike" kern="1200" cap="none" normalizeH="0" baseline="0">
                          <a:ln>
                            <a:noFill/>
                          </a:ln>
                          <a:solidFill>
                            <a:srgbClr val="020202"/>
                          </a:solidFill>
                          <a:effectLst/>
                          <a:latin typeface="+mn-lt"/>
                        </a:rPr>
                        <a:t>Azure AD Connect per tenant if required.</a:t>
                      </a:r>
                    </a:p>
                    <a:p>
                      <a:pPr lvl="0" algn="l">
                        <a:buNone/>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6378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A02.02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AAD PIM</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List the Azure AD groups or roles that will require PIM workflows. </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6378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8594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6378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2218460">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A02.00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370996938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43097"/>
          </a:xfrm>
        </p:spPr>
        <p:txBody>
          <a:bodyPr>
            <a:normAutofit fontScale="90000"/>
          </a:bodyPr>
          <a:lstStyle/>
          <a:p>
            <a:r>
              <a:rPr lang="en-US"/>
              <a:t>Top Recommended Next Steps prior to implementation</a:t>
            </a:r>
          </a:p>
        </p:txBody>
      </p:sp>
      <p:sp>
        <p:nvSpPr>
          <p:cNvPr id="29" name="TextBox 28"/>
          <p:cNvSpPr txBox="1"/>
          <p:nvPr/>
        </p:nvSpPr>
        <p:spPr>
          <a:xfrm>
            <a:off x="365573" y="1102748"/>
            <a:ext cx="11752989" cy="5209198"/>
          </a:xfrm>
          <a:prstGeom prst="rect">
            <a:avLst/>
          </a:prstGeom>
          <a:noFill/>
        </p:spPr>
        <p:txBody>
          <a:bodyPr wrap="square" lIns="179257" tIns="143405" rIns="179257" bIns="143405" rtlCol="0" anchor="t">
            <a:noAutofit/>
          </a:bodyPr>
          <a:lstStyle/>
          <a:p>
            <a:pPr marL="342900" indent="-342900">
              <a:spcBef>
                <a:spcPts val="600"/>
              </a:spcBef>
              <a:spcAft>
                <a:spcPts val="600"/>
              </a:spcAft>
              <a:buFont typeface="Arial" panose="020B0604020202020204" pitchFamily="34" charset="0"/>
              <a:buChar char="•"/>
            </a:pPr>
            <a:r>
              <a:rPr lang="en-US" sz="2400" b="0" i="0">
                <a:effectLst/>
                <a:latin typeface="Segoe UI" panose="020B0502040204020203" pitchFamily="34" charset="0"/>
              </a:rPr>
              <a:t>Recommendation 1</a:t>
            </a:r>
          </a:p>
          <a:p>
            <a:pPr marL="800100" lvl="1" indent="-342900">
              <a:spcBef>
                <a:spcPts val="600"/>
              </a:spcBef>
              <a:spcAft>
                <a:spcPts val="600"/>
              </a:spcAft>
              <a:buFont typeface="Arial" panose="020B0604020202020204" pitchFamily="34" charset="0"/>
              <a:buChar char="•"/>
            </a:pPr>
            <a:r>
              <a:rPr lang="en-US" sz="2400">
                <a:latin typeface="Segoe UI" panose="020B0502040204020203" pitchFamily="34" charset="0"/>
              </a:rPr>
              <a:t>Add notification contacts using a distribution list for EA portal for all stakeholders that don’t already have EA admin access</a:t>
            </a:r>
            <a:endParaRPr lang="en-US" sz="2400" b="0" i="0">
              <a:effectLst/>
              <a:latin typeface="Segoe UI" panose="020B0502040204020203" pitchFamily="34" charset="0"/>
            </a:endParaRPr>
          </a:p>
          <a:p>
            <a:pPr marL="342900" indent="-342900">
              <a:spcBef>
                <a:spcPts val="600"/>
              </a:spcBef>
              <a:spcAft>
                <a:spcPts val="600"/>
              </a:spcAft>
              <a:buFont typeface="Arial" panose="020B0604020202020204" pitchFamily="34" charset="0"/>
              <a:buChar char="•"/>
            </a:pPr>
            <a:r>
              <a:rPr lang="en-US" sz="2400">
                <a:latin typeface="Segoe UI" panose="020B0502040204020203" pitchFamily="34" charset="0"/>
              </a:rPr>
              <a:t>Recommendation 2</a:t>
            </a:r>
          </a:p>
          <a:p>
            <a:pPr marL="800100" lvl="1" indent="-342900">
              <a:spcBef>
                <a:spcPts val="600"/>
              </a:spcBef>
              <a:spcAft>
                <a:spcPts val="600"/>
              </a:spcAft>
              <a:buFont typeface="Arial" panose="020B0604020202020204" pitchFamily="34" charset="0"/>
              <a:buChar char="•"/>
            </a:pPr>
            <a:r>
              <a:rPr lang="en-US" sz="2400">
                <a:latin typeface="Segoe UI" panose="020B0502040204020203" pitchFamily="34" charset="0"/>
              </a:rPr>
              <a:t>Review Multi-Factor Authentication and Conditional Access Policies to reduce risk.</a:t>
            </a:r>
          </a:p>
        </p:txBody>
      </p:sp>
    </p:spTree>
    <p:extLst>
      <p:ext uri="{BB962C8B-B14F-4D97-AF65-F5344CB8AC3E}">
        <p14:creationId xmlns:p14="http://schemas.microsoft.com/office/powerpoint/2010/main" val="302265927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Recommended Engagements and sequence</a:t>
            </a:r>
          </a:p>
        </p:txBody>
      </p:sp>
      <p:sp>
        <p:nvSpPr>
          <p:cNvPr id="29" name="TextBox 28"/>
          <p:cNvSpPr txBox="1"/>
          <p:nvPr/>
        </p:nvSpPr>
        <p:spPr>
          <a:xfrm>
            <a:off x="365573" y="1102748"/>
            <a:ext cx="11752989" cy="5209198"/>
          </a:xfrm>
          <a:prstGeom prst="rect">
            <a:avLst/>
          </a:prstGeom>
          <a:noFill/>
        </p:spPr>
        <p:txBody>
          <a:bodyPr wrap="square" lIns="179257" tIns="143405" rIns="179257" bIns="143405" rtlCol="0" anchor="t">
            <a:noAutofit/>
          </a:bodyPr>
          <a:lstStyle/>
          <a:p>
            <a:pPr marL="457200" indent="-457200">
              <a:spcBef>
                <a:spcPts val="600"/>
              </a:spcBef>
              <a:spcAft>
                <a:spcPts val="600"/>
              </a:spcAft>
              <a:buFont typeface="+mj-lt"/>
              <a:buAutoNum type="arabicPeriod"/>
            </a:pPr>
            <a:endParaRPr lang="en-US" sz="2400">
              <a:latin typeface="Segoe UI" panose="020B0502040204020203" pitchFamily="34" charset="0"/>
            </a:endParaRPr>
          </a:p>
          <a:p>
            <a:pPr marL="457200" indent="-457200">
              <a:spcBef>
                <a:spcPts val="600"/>
              </a:spcBef>
              <a:spcAft>
                <a:spcPts val="600"/>
              </a:spcAft>
              <a:buFont typeface="+mj-lt"/>
              <a:buAutoNum type="arabicPeriod"/>
            </a:pPr>
            <a:r>
              <a:rPr lang="en-US" sz="2400">
                <a:latin typeface="Segoe UI" panose="020B0502040204020203" pitchFamily="34" charset="0"/>
              </a:rPr>
              <a:t>Activate Azure with Administration and Governance </a:t>
            </a:r>
          </a:p>
          <a:p>
            <a:pPr marL="457200" indent="-457200">
              <a:spcBef>
                <a:spcPts val="600"/>
              </a:spcBef>
              <a:spcAft>
                <a:spcPts val="600"/>
              </a:spcAft>
              <a:buFont typeface="+mj-lt"/>
              <a:buAutoNum type="arabicPeriod"/>
            </a:pPr>
            <a:r>
              <a:rPr lang="en-US" sz="2400">
                <a:latin typeface="Segoe UI" panose="020B0502040204020203" pitchFamily="34" charset="0"/>
              </a:rPr>
              <a:t>Modern Service Management Operational Roles and Tasks for Azure</a:t>
            </a:r>
          </a:p>
          <a:p>
            <a:pPr marL="457200" indent="-457200">
              <a:spcBef>
                <a:spcPts val="600"/>
              </a:spcBef>
              <a:spcAft>
                <a:spcPts val="600"/>
              </a:spcAft>
              <a:buFont typeface="+mj-lt"/>
              <a:buAutoNum type="arabicPeriod"/>
            </a:pPr>
            <a:r>
              <a:rPr lang="en-US" sz="2400">
                <a:latin typeface="Segoe UI" panose="020B0502040204020203" pitchFamily="34" charset="0"/>
              </a:rPr>
              <a:t>Cloud Adoption Framework Azure Landing Zones Implementation</a:t>
            </a:r>
          </a:p>
          <a:p>
            <a:pPr marL="342900" indent="-342900">
              <a:spcBef>
                <a:spcPts val="600"/>
              </a:spcBef>
              <a:spcAft>
                <a:spcPts val="600"/>
              </a:spcAft>
              <a:buFont typeface="Arial" panose="020B0604020202020204" pitchFamily="34" charset="0"/>
              <a:buChar char="•"/>
            </a:pPr>
            <a:endParaRPr lang="en-US" sz="2400">
              <a:latin typeface="Segoe UI" panose="020B0502040204020203" pitchFamily="34" charset="0"/>
            </a:endParaRPr>
          </a:p>
        </p:txBody>
      </p:sp>
    </p:spTree>
    <p:extLst>
      <p:ext uri="{BB962C8B-B14F-4D97-AF65-F5344CB8AC3E}">
        <p14:creationId xmlns:p14="http://schemas.microsoft.com/office/powerpoint/2010/main" val="2429039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82880" y="64008"/>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B. Identity and Access Management</a:t>
            </a:r>
            <a:r>
              <a:rPr kumimoji="0" lang="en-US" sz="1800" b="0" i="0" u="none" strike="noStrike" kern="1200" cap="none" spc="0" normalizeH="0" baseline="0" noProof="0">
                <a:ln>
                  <a:noFill/>
                </a:ln>
                <a:solidFill>
                  <a:schemeClr val="tx1"/>
                </a:solidFill>
                <a:effectLst/>
                <a:uLnTx/>
                <a:uFillTx/>
                <a:latin typeface="+mn-lt"/>
                <a:ea typeface="+mn-ea"/>
                <a:cs typeface="+mn-cs"/>
              </a:rPr>
              <a:t> - Planning for identity and access management</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2904009413"/>
              </p:ext>
            </p:extLst>
          </p:nvPr>
        </p:nvGraphicFramePr>
        <p:xfrm>
          <a:off x="207945" y="487881"/>
          <a:ext cx="6312516" cy="6021158"/>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403698">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1. Planning for identity and access management</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5542362">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kern="1200">
                          <a:solidFill>
                            <a:schemeClr val="tx1"/>
                          </a:solidFill>
                          <a:latin typeface="+mn-lt"/>
                        </a:rPr>
                        <a:t>Use Azure RBAC to manage data plane access to resources where possible (e.g. Key Vault, Storage account, Azure SQL Database).</a:t>
                      </a:r>
                    </a:p>
                    <a:p>
                      <a:pPr marL="228600" indent="-228600">
                        <a:spcBef>
                          <a:spcPts val="600"/>
                        </a:spcBef>
                        <a:spcAft>
                          <a:spcPts val="600"/>
                        </a:spcAft>
                        <a:buFont typeface="+mj-lt"/>
                        <a:buAutoNum type="arabicPeriod"/>
                      </a:pPr>
                      <a:r>
                        <a:rPr lang="en-GB" sz="1100" kern="1200">
                          <a:solidFill>
                            <a:schemeClr val="tx1"/>
                          </a:solidFill>
                          <a:latin typeface="+mn-lt"/>
                        </a:rPr>
                        <a:t>Deploy Azure AD Conditional Access policies for any user with rights to the Azure environment(s). Doing so will provide another mechanism to help protect a controlled Azure environment from unauthorized access.</a:t>
                      </a:r>
                    </a:p>
                    <a:p>
                      <a:pPr marL="228600" indent="-228600">
                        <a:spcBef>
                          <a:spcPts val="600"/>
                        </a:spcBef>
                        <a:spcAft>
                          <a:spcPts val="600"/>
                        </a:spcAft>
                        <a:buFont typeface="+mj-lt"/>
                        <a:buAutoNum type="arabicPeriod"/>
                      </a:pPr>
                      <a:r>
                        <a:rPr lang="en-GB" sz="1100" kern="1200">
                          <a:solidFill>
                            <a:schemeClr val="tx1"/>
                          </a:solidFill>
                          <a:latin typeface="+mn-lt"/>
                        </a:rPr>
                        <a:t>Enforce MFA for any user with rights to the Azure environment(s). This is a requirement of many compliance frameworks and greatly lowers the risk of credential theft and unauthorized access.</a:t>
                      </a:r>
                    </a:p>
                    <a:p>
                      <a:pPr marL="228600" indent="-228600">
                        <a:spcBef>
                          <a:spcPts val="600"/>
                        </a:spcBef>
                        <a:spcAft>
                          <a:spcPts val="600"/>
                        </a:spcAft>
                        <a:buFont typeface="+mj-lt"/>
                        <a:buAutoNum type="arabicPeriod"/>
                      </a:pPr>
                      <a:r>
                        <a:rPr lang="en-GB" sz="1100" kern="1200">
                          <a:solidFill>
                            <a:schemeClr val="tx1"/>
                          </a:solidFill>
                          <a:latin typeface="+mn-lt"/>
                        </a:rPr>
                        <a:t>Use Azure AD Privileged Identity Management (PIM) to establish zero standing access and least privilege. We recommend that customers map the organization roles to the minimum level of access needed. Azure AD PIM can either be an extension of existing tools and processes, utilize Azure native as outlined above, or both as needed.</a:t>
                      </a:r>
                    </a:p>
                    <a:p>
                      <a:pPr marL="228600" indent="-228600">
                        <a:spcBef>
                          <a:spcPts val="600"/>
                        </a:spcBef>
                        <a:spcAft>
                          <a:spcPts val="600"/>
                        </a:spcAft>
                        <a:buFont typeface="+mj-lt"/>
                        <a:buAutoNum type="arabicPeriod"/>
                      </a:pPr>
                      <a:r>
                        <a:rPr lang="en-GB" sz="1100" kern="1200">
                          <a:solidFill>
                            <a:schemeClr val="tx1"/>
                          </a:solidFill>
                          <a:latin typeface="+mn-lt"/>
                        </a:rPr>
                        <a:t>Use "Azure AD only" groups for Azure control plane resources in Azure AD PIM when granting access to resources.</a:t>
                      </a:r>
                    </a:p>
                    <a:p>
                      <a:pPr marL="228600" indent="-228600">
                        <a:spcBef>
                          <a:spcPts val="600"/>
                        </a:spcBef>
                        <a:spcAft>
                          <a:spcPts val="600"/>
                        </a:spcAft>
                        <a:buFont typeface="+mj-lt"/>
                        <a:buAutoNum type="arabicPeriod"/>
                      </a:pPr>
                      <a:r>
                        <a:rPr lang="en-GB" sz="1100" kern="1200">
                          <a:solidFill>
                            <a:schemeClr val="tx1"/>
                          </a:solidFill>
                          <a:latin typeface="+mn-lt"/>
                        </a:rPr>
                        <a:t>Add on-premises groups to the "Azure AD only" group if there is an existing group management system already in place.</a:t>
                      </a:r>
                    </a:p>
                    <a:p>
                      <a:pPr marL="228600" indent="-228600">
                        <a:spcBef>
                          <a:spcPts val="600"/>
                        </a:spcBef>
                        <a:spcAft>
                          <a:spcPts val="600"/>
                        </a:spcAft>
                        <a:buFont typeface="+mj-lt"/>
                        <a:buAutoNum type="arabicPeriod"/>
                      </a:pPr>
                      <a:r>
                        <a:rPr lang="en-GB" sz="1100" kern="1200">
                          <a:solidFill>
                            <a:schemeClr val="tx1"/>
                          </a:solidFill>
                          <a:latin typeface="+mn-lt"/>
                        </a:rPr>
                        <a:t>Use Azure AD PIM access reviews to periodically validate resource entitlements. Access reviews are part of many compliance frameworks so many organizations will already have a process in place to address this requirement.</a:t>
                      </a:r>
                    </a:p>
                    <a:p>
                      <a:pPr marL="228600" indent="-228600">
                        <a:spcBef>
                          <a:spcPts val="600"/>
                        </a:spcBef>
                        <a:spcAft>
                          <a:spcPts val="600"/>
                        </a:spcAft>
                        <a:buFont typeface="+mj-lt"/>
                        <a:buAutoNum type="arabicPeriod"/>
                      </a:pPr>
                      <a:r>
                        <a:rPr lang="en-GB" sz="1100" kern="1200">
                          <a:solidFill>
                            <a:schemeClr val="tx1"/>
                          </a:solidFill>
                          <a:latin typeface="+mn-lt"/>
                        </a:rPr>
                        <a:t>Integrate Azure AD logs with the platform-central Azure Monitor. Azure Monitor allows for a single source of truth around log and monitoring data in Azure, giving organizations a cloud native options to meet requirements around log collection and retention.</a:t>
                      </a:r>
                    </a:p>
                    <a:p>
                      <a:pPr marL="228600" indent="-228600">
                        <a:spcBef>
                          <a:spcPts val="600"/>
                        </a:spcBef>
                        <a:spcAft>
                          <a:spcPts val="600"/>
                        </a:spcAft>
                        <a:buFont typeface="+mj-lt"/>
                        <a:buAutoNum type="arabicPeriod"/>
                      </a:pPr>
                      <a:r>
                        <a:rPr lang="en-GB" sz="1100" kern="1200">
                          <a:solidFill>
                            <a:schemeClr val="tx1"/>
                          </a:solidFill>
                          <a:latin typeface="+mn-lt"/>
                        </a:rPr>
                        <a:t>If any data sovereignty requirements exist, custom user policies can be deployed to enforce them.</a:t>
                      </a:r>
                    </a:p>
                    <a:p>
                      <a:pPr marL="228600" indent="-228600">
                        <a:spcBef>
                          <a:spcPts val="600"/>
                        </a:spcBef>
                        <a:spcAft>
                          <a:spcPts val="600"/>
                        </a:spcAft>
                        <a:buFont typeface="+mj-lt"/>
                        <a:buAutoNum type="arabicPeriod"/>
                      </a:pPr>
                      <a:r>
                        <a:rPr lang="en-GB" sz="1100" kern="1200">
                          <a:solidFill>
                            <a:schemeClr val="tx1"/>
                          </a:solidFill>
                          <a:latin typeface="+mn-lt"/>
                        </a:rPr>
                        <a:t>Use custom RBAC role definitions within the Azure AD tenant, considering the following key roles: </a:t>
                      </a:r>
                      <a:r>
                        <a:rPr lang="en-US" sz="1100">
                          <a:latin typeface="+mn-lt"/>
                          <a:hlinkClick r:id="rId5"/>
                        </a:rPr>
                        <a:t>https://docs.microsoft.com/en-us/azure/cloud-adoption-framework/ready/enterprise-scale/identity-and-access-management</a:t>
                      </a:r>
                      <a:endParaRPr lang="en-US" sz="1100" kern="1200">
                        <a:solidFill>
                          <a:schemeClr val="tx1"/>
                        </a:solidFill>
                        <a:latin typeface="+mn-lt"/>
                        <a:ea typeface="+mn-ea"/>
                        <a:cs typeface="Segoe UI" panose="020B0502040204020203" pitchFamily="34" charset="0"/>
                      </a:endParaRPr>
                    </a:p>
                  </a:txBody>
                  <a:tcPr marL="91420" marR="91420" marT="27430" marB="27430"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5" name="Group 2059">
            <a:extLst>
              <a:ext uri="{FF2B5EF4-FFF2-40B4-BE49-F238E27FC236}">
                <a16:creationId xmlns:a16="http://schemas.microsoft.com/office/drawing/2014/main" id="{290EA713-48E2-41D3-955E-B01CC315F3EB}"/>
              </a:ext>
            </a:extLst>
          </p:cNvPr>
          <p:cNvGraphicFramePr>
            <a:graphicFrameLocks noGrp="1"/>
          </p:cNvGraphicFramePr>
          <p:nvPr>
            <p:extLst>
              <p:ext uri="{D42A27DB-BD31-4B8C-83A1-F6EECF244321}">
                <p14:modId xmlns:p14="http://schemas.microsoft.com/office/powerpoint/2010/main" val="3829051766"/>
              </p:ext>
            </p:extLst>
          </p:nvPr>
        </p:nvGraphicFramePr>
        <p:xfrm>
          <a:off x="6807200" y="567206"/>
          <a:ext cx="5176849" cy="5941832"/>
        </p:xfrm>
        <a:graphic>
          <a:graphicData uri="http://schemas.openxmlformats.org/drawingml/2006/table">
            <a:tbl>
              <a:tblPr firstRow="1" bandRow="1">
                <a:tableStyleId>{1FECB4D8-DB02-4DC6-A0A2-4F2EBAE1DC90}</a:tableStyleId>
              </a:tblPr>
              <a:tblGrid>
                <a:gridCol w="499035">
                  <a:extLst>
                    <a:ext uri="{9D8B030D-6E8A-4147-A177-3AD203B41FA5}">
                      <a16:colId xmlns:a16="http://schemas.microsoft.com/office/drawing/2014/main" val="2152147902"/>
                    </a:ext>
                  </a:extLst>
                </a:gridCol>
                <a:gridCol w="1424343">
                  <a:extLst>
                    <a:ext uri="{9D8B030D-6E8A-4147-A177-3AD203B41FA5}">
                      <a16:colId xmlns:a16="http://schemas.microsoft.com/office/drawing/2014/main" val="2700619767"/>
                    </a:ext>
                  </a:extLst>
                </a:gridCol>
                <a:gridCol w="2663563">
                  <a:extLst>
                    <a:ext uri="{9D8B030D-6E8A-4147-A177-3AD203B41FA5}">
                      <a16:colId xmlns:a16="http://schemas.microsoft.com/office/drawing/2014/main" val="2959152633"/>
                    </a:ext>
                  </a:extLst>
                </a:gridCol>
                <a:gridCol w="589908">
                  <a:extLst>
                    <a:ext uri="{9D8B030D-6E8A-4147-A177-3AD203B41FA5}">
                      <a16:colId xmlns:a16="http://schemas.microsoft.com/office/drawing/2014/main" val="3807246700"/>
                    </a:ext>
                  </a:extLst>
                </a:gridCol>
              </a:tblGrid>
              <a:tr h="254497">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6033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B01.01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rPr>
                        <a:t>Azure AD Conditional Access Policies</a:t>
                      </a:r>
                      <a:endParaRPr kumimoji="0" lang="en-US" altLang="en-US" sz="1100" b="0" i="1" u="none" strike="noStrike" cap="none" normalizeH="0" baseline="0">
                        <a:ln>
                          <a:noFill/>
                        </a:ln>
                        <a:solidFill>
                          <a:schemeClr val="tx1"/>
                        </a:solidFill>
                        <a:effectLst/>
                        <a:latin typeface="Calibri"/>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lang="en-US" sz="1100">
                          <a:latin typeface="Calibri"/>
                        </a:rPr>
                        <a:t>Document MFA Policy</a:t>
                      </a:r>
                      <a:endParaRPr kumimoji="0" lang="en-GB" sz="1100" b="0" u="none" strike="noStrike" kern="1200" cap="none" normalizeH="0" baseline="0">
                        <a:ln>
                          <a:noFill/>
                        </a:ln>
                        <a:solidFill>
                          <a:srgbClr val="020202"/>
                        </a:solidFill>
                        <a:effectLst/>
                        <a:latin typeface="+mn-lt"/>
                      </a:endParaRPr>
                    </a:p>
                    <a:p>
                      <a:pPr lvl="0" algn="l">
                        <a:buNone/>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5760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B01.02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Azure AD only groups for Azure control pane</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Establish naming convention for AAD groups</a:t>
                      </a:r>
                      <a:endParaRPr kumimoji="0" lang="en-US" sz="1100" b="0" u="none" strike="noStrike" kern="1200" cap="none" normalizeH="0" baseline="0">
                        <a:ln>
                          <a:noFill/>
                        </a:ln>
                        <a:solidFill>
                          <a:schemeClr val="tx1"/>
                        </a:solidFill>
                        <a:effectLst/>
                        <a:latin typeface="Calibri"/>
                      </a:endParaRP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5760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B01.03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Custom Role Definitions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List of custom role definitions to create/use</a:t>
                      </a:r>
                    </a:p>
                    <a:p>
                      <a:pPr algn="l"/>
                      <a:r>
                        <a:rPr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7762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B01.04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AAD PIM for Azure Role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1" u="none" strike="noStrike" kern="1200" cap="none" normalizeH="0" baseline="0">
                          <a:ln>
                            <a:noFill/>
                          </a:ln>
                          <a:solidFill>
                            <a:schemeClr val="tx1"/>
                          </a:solidFill>
                          <a:effectLst/>
                          <a:latin typeface="Calibri"/>
                        </a:rPr>
                        <a:t>Note: </a:t>
                      </a:r>
                      <a:r>
                        <a:rPr kumimoji="0" lang="en-US" sz="1100" b="0" u="none" strike="noStrike" kern="1200" cap="none" normalizeH="0" baseline="0">
                          <a:ln>
                            <a:noFill/>
                          </a:ln>
                          <a:solidFill>
                            <a:schemeClr val="tx1"/>
                          </a:solidFill>
                          <a:effectLst/>
                          <a:latin typeface="Calibri"/>
                        </a:rPr>
                        <a:t>List roles for which AAD PIM will be enabled</a:t>
                      </a:r>
                    </a:p>
                    <a:p>
                      <a:pPr algn="l"/>
                      <a:r>
                        <a:rPr kumimoji="0"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5760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B01.05</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AAD Diagnostics Logs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1" u="none" strike="noStrike" kern="1200" cap="none" normalizeH="0" baseline="0">
                          <a:ln>
                            <a:noFill/>
                          </a:ln>
                          <a:solidFill>
                            <a:schemeClr val="tx1">
                              <a:lumMod val="95000"/>
                              <a:lumOff val="5000"/>
                            </a:schemeClr>
                          </a:solidFill>
                          <a:effectLst/>
                          <a:latin typeface="Calibri"/>
                        </a:rPr>
                        <a:t>Note: </a:t>
                      </a:r>
                      <a:r>
                        <a:rPr kumimoji="0" lang="en-US" sz="1100" b="0" u="none" strike="noStrike" kern="1200" cap="none" normalizeH="0" baseline="0">
                          <a:ln>
                            <a:noFill/>
                          </a:ln>
                          <a:solidFill>
                            <a:schemeClr val="tx1">
                              <a:lumMod val="95000"/>
                              <a:lumOff val="5000"/>
                            </a:schemeClr>
                          </a:solidFill>
                          <a:effectLst/>
                          <a:latin typeface="Calibri"/>
                        </a:rPr>
                        <a:t>Log Analytics Workspace Name</a:t>
                      </a:r>
                    </a:p>
                    <a:p>
                      <a:pPr algn="l"/>
                      <a:r>
                        <a:rPr kumimoji="0" lang="en-US" sz="1100" b="1" u="none" strike="noStrike" kern="1200" cap="none" normalizeH="0" baseline="0">
                          <a:ln>
                            <a:noFill/>
                          </a:ln>
                          <a:solidFill>
                            <a:schemeClr val="tx1">
                              <a:lumMod val="95000"/>
                              <a:lumOff val="5000"/>
                            </a:schemeClr>
                          </a:solidFill>
                          <a:effectLst/>
                          <a:latin typeface="Calibri"/>
                        </a:rPr>
                        <a:t>Decision: &lt;prefix&gt;-</a:t>
                      </a:r>
                      <a:r>
                        <a:rPr lang="en-US" sz="1100" b="1" u="none" strike="noStrike" kern="1200" cap="none" normalizeH="0" baseline="0">
                          <a:ln>
                            <a:noFill/>
                          </a:ln>
                          <a:solidFill>
                            <a:schemeClr val="tx1">
                              <a:lumMod val="95000"/>
                              <a:lumOff val="5000"/>
                            </a:schemeClr>
                          </a:solidFill>
                          <a:effectLst/>
                          <a:latin typeface="Calibri"/>
                        </a:rPr>
                        <a:t>la</a:t>
                      </a:r>
                      <a:endParaRPr kumimoji="0" lang="en-US" sz="1100" b="1"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Auto</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5760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B01.06</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Custom RBAC Roles and Usage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1" u="none" strike="noStrike" kern="1200" cap="none" normalizeH="0" baseline="0">
                          <a:ln>
                            <a:noFill/>
                          </a:ln>
                          <a:solidFill>
                            <a:schemeClr val="tx1"/>
                          </a:solidFill>
                          <a:effectLst/>
                          <a:latin typeface="Calibri"/>
                        </a:rPr>
                        <a:t>Note: </a:t>
                      </a:r>
                      <a:r>
                        <a:rPr kumimoji="0" lang="en-US" sz="1100" b="0" u="none" strike="noStrike" kern="1200" cap="none" normalizeH="0" baseline="0">
                          <a:ln>
                            <a:noFill/>
                          </a:ln>
                          <a:solidFill>
                            <a:schemeClr val="tx1"/>
                          </a:solidFill>
                          <a:effectLst/>
                          <a:latin typeface="Calibri"/>
                        </a:rPr>
                        <a:t>Azure Platform Owner, NetOps, SecOps, DevOps</a:t>
                      </a:r>
                    </a:p>
                    <a:p>
                      <a:pPr algn="l"/>
                      <a:r>
                        <a:rPr kumimoji="0" lang="en-US" sz="1100" b="1" u="none" strike="noStrike" kern="1200" cap="none" normalizeH="0" baseline="0">
                          <a:ln>
                            <a:noFill/>
                          </a:ln>
                          <a:solidFill>
                            <a:schemeClr val="tx1"/>
                          </a:solidFill>
                          <a:effectLst/>
                          <a:latin typeface="Calibri"/>
                        </a:rPr>
                        <a:t>Decision: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2003613">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B01.00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34500456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B. Identity and Access Management</a:t>
            </a:r>
            <a:r>
              <a:rPr kumimoji="0" lang="en-US" sz="1800" b="0" i="0" u="none" strike="noStrike" kern="1200" cap="none" spc="0" normalizeH="0" baseline="0" noProof="0">
                <a:ln>
                  <a:noFill/>
                </a:ln>
                <a:solidFill>
                  <a:schemeClr val="tx1"/>
                </a:solidFill>
                <a:effectLst/>
                <a:uLnTx/>
                <a:uFillTx/>
                <a:latin typeface="+mn-lt"/>
                <a:ea typeface="+mn-ea"/>
                <a:cs typeface="+mn-cs"/>
              </a:rPr>
              <a:t> - Authentication Inside the Landing Zone</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1758116231"/>
              </p:ext>
            </p:extLst>
          </p:nvPr>
        </p:nvGraphicFramePr>
        <p:xfrm>
          <a:off x="168966" y="567208"/>
          <a:ext cx="6312516" cy="5892270"/>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45920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2. Authentication Inside the Landing Zone</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4"/>
                  </a:ext>
                </a:extLst>
              </a:tr>
              <a:tr h="543307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a:latin typeface="+mn-lt"/>
                        </a:rPr>
                        <a:t>Use centralized and delegated responsibilities to manage resources deployed inside the landing zone based on role and security requirements.</a:t>
                      </a:r>
                    </a:p>
                    <a:p>
                      <a:pPr marL="228600" indent="-228600">
                        <a:spcBef>
                          <a:spcPts val="600"/>
                        </a:spcBef>
                        <a:spcAft>
                          <a:spcPts val="600"/>
                        </a:spcAft>
                        <a:buFont typeface="+mj-lt"/>
                        <a:buAutoNum type="arabicPeriod"/>
                      </a:pPr>
                      <a:r>
                        <a:rPr lang="en-GB" sz="1100">
                          <a:latin typeface="+mn-lt"/>
                        </a:rPr>
                        <a:t>Privileged operations such as creating service principal objects, registering applications in Azure AD, and procuring and handling certificates or wildcard certificates require special permissions. Consider which users will be handling such requests and how to secure and monitor their accounts with the degree of diligence required.</a:t>
                      </a:r>
                    </a:p>
                    <a:p>
                      <a:pPr marL="228600" indent="-228600">
                        <a:spcBef>
                          <a:spcPts val="600"/>
                        </a:spcBef>
                        <a:spcAft>
                          <a:spcPts val="600"/>
                        </a:spcAft>
                        <a:buFont typeface="+mj-lt"/>
                        <a:buAutoNum type="arabicPeriod"/>
                      </a:pPr>
                      <a:r>
                        <a:rPr lang="en-GB" sz="1100">
                          <a:latin typeface="+mn-lt"/>
                        </a:rPr>
                        <a:t>If an organization has a scenario where an application that uses integrated Windows authentication must be accessed remotely through Azure AD, consider using Azure AD Application Proxy.</a:t>
                      </a:r>
                    </a:p>
                    <a:p>
                      <a:pPr marL="228600" indent="-228600">
                        <a:spcBef>
                          <a:spcPts val="600"/>
                        </a:spcBef>
                        <a:spcAft>
                          <a:spcPts val="600"/>
                        </a:spcAft>
                        <a:buFont typeface="+mj-lt"/>
                        <a:buAutoNum type="arabicPeriod"/>
                      </a:pPr>
                      <a:r>
                        <a:rPr lang="en-GB" sz="1100">
                          <a:latin typeface="+mn-lt"/>
                        </a:rPr>
                        <a:t>Evaluate the compatibility of workloads for AD DS on Windows Server and for Azure AD DS.</a:t>
                      </a:r>
                    </a:p>
                    <a:p>
                      <a:pPr marL="228600" indent="-228600">
                        <a:spcBef>
                          <a:spcPts val="600"/>
                        </a:spcBef>
                        <a:spcAft>
                          <a:spcPts val="600"/>
                        </a:spcAft>
                        <a:buFont typeface="+mj-lt"/>
                        <a:buAutoNum type="arabicPeriod"/>
                      </a:pPr>
                      <a:r>
                        <a:rPr lang="en-GB" sz="1100">
                          <a:latin typeface="+mn-lt"/>
                        </a:rPr>
                        <a:t>Ensure your network design allows resources that require AD DS on Windows Server for local authentication and management to access the appropriate domain controllers.</a:t>
                      </a:r>
                    </a:p>
                    <a:p>
                      <a:pPr marL="228600" indent="-228600">
                        <a:spcBef>
                          <a:spcPts val="600"/>
                        </a:spcBef>
                        <a:spcAft>
                          <a:spcPts val="600"/>
                        </a:spcAft>
                        <a:buFont typeface="+mj-lt"/>
                        <a:buAutoNum type="arabicPeriod"/>
                      </a:pPr>
                      <a:r>
                        <a:rPr lang="en-GB" sz="1100">
                          <a:latin typeface="+mn-lt"/>
                        </a:rPr>
                        <a:t>For AD DS on Windows Server, consider shared services environments that offer local authentication and host management in a larger enterprise-wide network context.</a:t>
                      </a:r>
                    </a:p>
                    <a:p>
                      <a:pPr marL="228600" indent="-228600">
                        <a:spcBef>
                          <a:spcPts val="600"/>
                        </a:spcBef>
                        <a:spcAft>
                          <a:spcPts val="600"/>
                        </a:spcAft>
                        <a:buFont typeface="+mj-lt"/>
                        <a:buAutoNum type="arabicPeriod"/>
                      </a:pPr>
                      <a:r>
                        <a:rPr lang="en-GB" sz="1100">
                          <a:latin typeface="+mn-lt"/>
                        </a:rPr>
                        <a:t>Deploy Azure AD DS within the primary region because this service can only be projected into one subscription. The Azure AD DS managed domain can be expanded to further regions with replica sets.</a:t>
                      </a:r>
                    </a:p>
                    <a:p>
                      <a:pPr marL="228600" indent="-228600">
                        <a:spcBef>
                          <a:spcPts val="600"/>
                        </a:spcBef>
                        <a:spcAft>
                          <a:spcPts val="600"/>
                        </a:spcAft>
                        <a:buFont typeface="+mj-lt"/>
                        <a:buAutoNum type="arabicPeriod"/>
                      </a:pPr>
                      <a:r>
                        <a:rPr lang="en-GB" sz="1100">
                          <a:latin typeface="+mn-lt"/>
                        </a:rPr>
                        <a:t>Use managed identities instead of service principals for authentication to Azure services. This approach reduces exposure to credential theft.</a:t>
                      </a:r>
                      <a:endParaRPr lang="en-US" sz="1100">
                        <a:latin typeface="+mn-lt"/>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5"/>
                  </a:ext>
                </a:extLst>
              </a:tr>
            </a:tbl>
          </a:graphicData>
        </a:graphic>
      </p:graphicFrame>
      <p:graphicFrame>
        <p:nvGraphicFramePr>
          <p:cNvPr id="5" name="Group 2059">
            <a:extLst>
              <a:ext uri="{FF2B5EF4-FFF2-40B4-BE49-F238E27FC236}">
                <a16:creationId xmlns:a16="http://schemas.microsoft.com/office/drawing/2014/main" id="{45B4F1E0-3ADD-4DD9-BB53-5E0E3E7446CA}"/>
              </a:ext>
            </a:extLst>
          </p:cNvPr>
          <p:cNvGraphicFramePr>
            <a:graphicFrameLocks noGrp="1"/>
          </p:cNvGraphicFramePr>
          <p:nvPr>
            <p:extLst>
              <p:ext uri="{D42A27DB-BD31-4B8C-83A1-F6EECF244321}">
                <p14:modId xmlns:p14="http://schemas.microsoft.com/office/powerpoint/2010/main" val="3366299498"/>
              </p:ext>
            </p:extLst>
          </p:nvPr>
        </p:nvGraphicFramePr>
        <p:xfrm>
          <a:off x="6807200" y="567206"/>
          <a:ext cx="5176849" cy="5941832"/>
        </p:xfrm>
        <a:graphic>
          <a:graphicData uri="http://schemas.openxmlformats.org/drawingml/2006/table">
            <a:tbl>
              <a:tblPr firstRow="1" bandRow="1">
                <a:tableStyleId>{1FECB4D8-DB02-4DC6-A0A2-4F2EBAE1DC90}</a:tableStyleId>
              </a:tblPr>
              <a:tblGrid>
                <a:gridCol w="516965">
                  <a:extLst>
                    <a:ext uri="{9D8B030D-6E8A-4147-A177-3AD203B41FA5}">
                      <a16:colId xmlns:a16="http://schemas.microsoft.com/office/drawing/2014/main" val="339637526"/>
                    </a:ext>
                  </a:extLst>
                </a:gridCol>
                <a:gridCol w="1406413">
                  <a:extLst>
                    <a:ext uri="{9D8B030D-6E8A-4147-A177-3AD203B41FA5}">
                      <a16:colId xmlns:a16="http://schemas.microsoft.com/office/drawing/2014/main" val="2700619767"/>
                    </a:ext>
                  </a:extLst>
                </a:gridCol>
                <a:gridCol w="2690457">
                  <a:extLst>
                    <a:ext uri="{9D8B030D-6E8A-4147-A177-3AD203B41FA5}">
                      <a16:colId xmlns:a16="http://schemas.microsoft.com/office/drawing/2014/main" val="2959152633"/>
                    </a:ext>
                  </a:extLst>
                </a:gridCol>
                <a:gridCol w="563014">
                  <a:extLst>
                    <a:ext uri="{9D8B030D-6E8A-4147-A177-3AD203B41FA5}">
                      <a16:colId xmlns:a16="http://schemas.microsoft.com/office/drawing/2014/main" val="3807246700"/>
                    </a:ext>
                  </a:extLst>
                </a:gridCol>
              </a:tblGrid>
              <a:tr h="254497">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6033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B02.01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rPr>
                        <a:t>AD</a:t>
                      </a:r>
                      <a:endParaRPr kumimoji="0" lang="en-US" altLang="en-US" sz="1100" b="0" i="1" u="none" strike="noStrike" cap="none" normalizeH="0" baseline="0">
                        <a:ln>
                          <a:noFill/>
                        </a:ln>
                        <a:solidFill>
                          <a:schemeClr val="tx1"/>
                        </a:solidFill>
                        <a:effectLst/>
                        <a:latin typeface="Calibri"/>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lang="en-US" sz="1100">
                          <a:latin typeface="Calibri"/>
                        </a:rPr>
                        <a:t>Placement of domain controllers in each region.</a:t>
                      </a:r>
                      <a:endParaRPr kumimoji="0" lang="en-GB" sz="1100" b="0" u="none" strike="noStrike" kern="1200" cap="none" normalizeH="0" baseline="0">
                        <a:ln>
                          <a:noFill/>
                        </a:ln>
                        <a:solidFill>
                          <a:srgbClr val="020202"/>
                        </a:solidFill>
                        <a:effectLst/>
                        <a:latin typeface="+mn-lt"/>
                      </a:endParaRPr>
                    </a:p>
                    <a:p>
                      <a:pPr lvl="0" algn="l">
                        <a:buNone/>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5760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B02.02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AAD DS (if required)</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Azure Active Directory Domain Services (yes/no)</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5760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B02.03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Custom Role Definitions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List of custom role definitions to create/use</a:t>
                      </a:r>
                    </a:p>
                    <a:p>
                      <a:pPr algn="l"/>
                      <a:r>
                        <a:rPr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7762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B02.04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AAD PIM for Azure Role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1" u="none" strike="noStrike" kern="1200" cap="none" normalizeH="0" baseline="0">
                          <a:ln>
                            <a:noFill/>
                          </a:ln>
                          <a:solidFill>
                            <a:schemeClr val="tx1"/>
                          </a:solidFill>
                          <a:effectLst/>
                          <a:latin typeface="Calibri"/>
                        </a:rPr>
                        <a:t>Note: </a:t>
                      </a:r>
                      <a:r>
                        <a:rPr kumimoji="0" lang="en-US" sz="1100" b="0" u="none" strike="noStrike" kern="1200" cap="none" normalizeH="0" baseline="0">
                          <a:ln>
                            <a:noFill/>
                          </a:ln>
                          <a:solidFill>
                            <a:schemeClr val="tx1"/>
                          </a:solidFill>
                          <a:effectLst/>
                          <a:latin typeface="Calibri"/>
                        </a:rPr>
                        <a:t>List roles for which AAD PIM will be enabled</a:t>
                      </a:r>
                    </a:p>
                    <a:p>
                      <a:pPr algn="l"/>
                      <a:r>
                        <a:rPr kumimoji="0"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5760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B02.05</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lumMod val="95000"/>
                              <a:lumOff val="5000"/>
                            </a:schemeClr>
                          </a:solidFill>
                          <a:effectLst/>
                          <a:latin typeface="Calibri"/>
                          <a:ea typeface="+mn-ea"/>
                          <a:cs typeface="Segoe UI"/>
                        </a:rPr>
                        <a:t>AAD Diagnostics Logs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1" u="none" strike="noStrike" kern="1200" cap="none" normalizeH="0" baseline="0">
                          <a:ln>
                            <a:noFill/>
                          </a:ln>
                          <a:solidFill>
                            <a:schemeClr val="tx1">
                              <a:lumMod val="95000"/>
                              <a:lumOff val="5000"/>
                            </a:schemeClr>
                          </a:solidFill>
                          <a:effectLst/>
                          <a:latin typeface="Calibri"/>
                        </a:rPr>
                        <a:t>Note: </a:t>
                      </a:r>
                      <a:r>
                        <a:rPr kumimoji="0" lang="en-US" sz="1100" b="0" u="none" strike="noStrike" kern="1200" cap="none" normalizeH="0" baseline="0">
                          <a:ln>
                            <a:noFill/>
                          </a:ln>
                          <a:solidFill>
                            <a:schemeClr val="tx1">
                              <a:lumMod val="95000"/>
                              <a:lumOff val="5000"/>
                            </a:schemeClr>
                          </a:solidFill>
                          <a:effectLst/>
                          <a:latin typeface="Calibri"/>
                        </a:rPr>
                        <a:t>Log Analytics Workspace Name</a:t>
                      </a:r>
                    </a:p>
                    <a:p>
                      <a:pPr algn="l"/>
                      <a:r>
                        <a:rPr kumimoji="0" lang="en-US" sz="1100" b="1" u="none" strike="noStrike" kern="1200" cap="none" normalizeH="0" baseline="0">
                          <a:ln>
                            <a:noFill/>
                          </a:ln>
                          <a:solidFill>
                            <a:schemeClr val="tx1">
                              <a:lumMod val="95000"/>
                              <a:lumOff val="5000"/>
                            </a:schemeClr>
                          </a:solidFill>
                          <a:effectLst/>
                          <a:latin typeface="Calibri"/>
                        </a:rPr>
                        <a:t>Decision:</a:t>
                      </a:r>
                      <a:r>
                        <a:rPr lang="en-US" sz="1100" b="1" u="none" strike="noStrike" kern="1200" cap="none" normalizeH="0" baseline="0">
                          <a:ln>
                            <a:noFill/>
                          </a:ln>
                          <a:solidFill>
                            <a:schemeClr val="tx1">
                              <a:lumMod val="95000"/>
                              <a:lumOff val="5000"/>
                            </a:schemeClr>
                          </a:solidFill>
                          <a:effectLst/>
                          <a:latin typeface="Calibri"/>
                        </a:rPr>
                        <a:t> &lt;prefix&gt;-la</a:t>
                      </a:r>
                      <a:endParaRPr kumimoji="0" lang="en-US" sz="1100" b="1" u="none" strike="noStrike" kern="1200" cap="none" normalizeH="0" baseline="0">
                        <a:ln>
                          <a:noFill/>
                        </a:ln>
                        <a:solidFill>
                          <a:schemeClr val="tx1">
                            <a:lumMod val="95000"/>
                            <a:lumOff val="5000"/>
                          </a:schemeClr>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solidFill>
                            <a:schemeClr val="tx1">
                              <a:lumMod val="95000"/>
                              <a:lumOff val="5000"/>
                            </a:schemeClr>
                          </a:solidFill>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5760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B02.06</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Custom RBAC Roles and Usage</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1" u="none" strike="noStrike" kern="1200" cap="none" normalizeH="0" baseline="0">
                          <a:ln>
                            <a:noFill/>
                          </a:ln>
                          <a:solidFill>
                            <a:schemeClr val="tx1"/>
                          </a:solidFill>
                          <a:effectLst/>
                          <a:latin typeface="Calibri"/>
                        </a:rPr>
                        <a:t>Note: </a:t>
                      </a:r>
                      <a:r>
                        <a:rPr kumimoji="0" lang="en-US" sz="1100" b="0" u="none" strike="noStrike" kern="1200" cap="none" normalizeH="0" baseline="0">
                          <a:ln>
                            <a:noFill/>
                          </a:ln>
                          <a:solidFill>
                            <a:schemeClr val="tx1"/>
                          </a:solidFill>
                          <a:effectLst/>
                          <a:latin typeface="Calibri"/>
                        </a:rPr>
                        <a:t>Azure Platform Owner, NetOps, SecOps, DevOps</a:t>
                      </a:r>
                    </a:p>
                    <a:p>
                      <a:pPr algn="l"/>
                      <a:r>
                        <a:rPr kumimoji="0" lang="en-US" sz="1100" b="1" u="none" strike="noStrike" kern="1200" cap="none" normalizeH="0" baseline="0">
                          <a:ln>
                            <a:noFill/>
                          </a:ln>
                          <a:solidFill>
                            <a:schemeClr val="tx1"/>
                          </a:solidFill>
                          <a:effectLst/>
                          <a:latin typeface="Calibri"/>
                        </a:rPr>
                        <a:t>Decision: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2003613">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B02.00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7729417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C. Management Group and Subscription Organization</a:t>
            </a:r>
            <a:r>
              <a:rPr kumimoji="0" lang="en-GB" sz="1800" b="0" i="0" u="none" strike="noStrike" kern="1200" cap="none" spc="0" normalizeH="0" baseline="0" noProof="0">
                <a:ln>
                  <a:noFill/>
                </a:ln>
                <a:solidFill>
                  <a:schemeClr val="tx1"/>
                </a:solidFill>
                <a:effectLst/>
                <a:uLnTx/>
                <a:uFillTx/>
                <a:latin typeface="+mn-lt"/>
                <a:ea typeface="+mn-ea"/>
                <a:cs typeface="+mn-cs"/>
              </a:rPr>
              <a:t> - Management Group Hierarchy</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441645514"/>
              </p:ext>
            </p:extLst>
          </p:nvPr>
        </p:nvGraphicFramePr>
        <p:xfrm>
          <a:off x="168966" y="567210"/>
          <a:ext cx="6312516" cy="5995138"/>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37589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100" b="1" kern="1200">
                          <a:solidFill>
                            <a:schemeClr val="tx1"/>
                          </a:solidFill>
                          <a:effectLst/>
                          <a:latin typeface="+mn-lt"/>
                        </a:rPr>
                        <a:t>1. Management Group Hierarchy</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0"/>
                  </a:ext>
                </a:extLst>
              </a:tr>
              <a:tr h="5619248">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b="0" kern="1200">
                          <a:solidFill>
                            <a:schemeClr val="tx1"/>
                          </a:solidFill>
                          <a:effectLst/>
                          <a:latin typeface="+mn-lt"/>
                        </a:rPr>
                        <a:t>Keep the Management Group hierarchy reasonably flat with ideally no more than 3-4 levels.</a:t>
                      </a:r>
                    </a:p>
                    <a:p>
                      <a:pPr marL="228600" indent="-228600">
                        <a:spcBef>
                          <a:spcPts val="600"/>
                        </a:spcBef>
                        <a:spcAft>
                          <a:spcPts val="600"/>
                        </a:spcAft>
                        <a:buFont typeface="+mj-lt"/>
                        <a:buAutoNum type="arabicPeriod"/>
                      </a:pPr>
                      <a:r>
                        <a:rPr lang="en-GB" sz="1100" b="0" kern="1200">
                          <a:solidFill>
                            <a:schemeClr val="tx1"/>
                          </a:solidFill>
                          <a:effectLst/>
                          <a:latin typeface="+mn-lt"/>
                        </a:rPr>
                        <a:t>Avoid duplicating your organizational structure into a deeply nested management group hierarchy. Management groups should be used for policy assignment purposes, </a:t>
                      </a:r>
                      <a:r>
                        <a:rPr lang="en-GB" sz="1100" b="1" kern="1200">
                          <a:solidFill>
                            <a:schemeClr val="tx1"/>
                          </a:solidFill>
                          <a:effectLst/>
                          <a:latin typeface="+mn-lt"/>
                        </a:rPr>
                        <a:t>NOT</a:t>
                      </a:r>
                      <a:r>
                        <a:rPr lang="en-GB" sz="1100" b="0" kern="1200">
                          <a:solidFill>
                            <a:schemeClr val="tx1"/>
                          </a:solidFill>
                          <a:effectLst/>
                          <a:latin typeface="+mn-lt"/>
                        </a:rPr>
                        <a:t> for billing purposes.</a:t>
                      </a:r>
                    </a:p>
                    <a:p>
                      <a:pPr marL="228600" indent="-228600">
                        <a:spcBef>
                          <a:spcPts val="600"/>
                        </a:spcBef>
                        <a:spcAft>
                          <a:spcPts val="600"/>
                        </a:spcAft>
                        <a:buFont typeface="+mj-lt"/>
                        <a:buAutoNum type="arabicPeriod"/>
                      </a:pPr>
                      <a:r>
                        <a:rPr lang="en-GB" sz="1100" b="0" kern="1200">
                          <a:solidFill>
                            <a:schemeClr val="tx1"/>
                          </a:solidFill>
                          <a:effectLst/>
                          <a:latin typeface="+mn-lt"/>
                        </a:rPr>
                        <a:t>Create management groups under your root level management group that represent the types of workloads (archetype) that you will host, based on their security, compliance, connectivity, and feature needs.</a:t>
                      </a:r>
                    </a:p>
                    <a:p>
                      <a:pPr marL="228600" indent="-228600">
                        <a:spcBef>
                          <a:spcPts val="600"/>
                        </a:spcBef>
                        <a:spcAft>
                          <a:spcPts val="600"/>
                        </a:spcAft>
                        <a:buFont typeface="+mj-lt"/>
                        <a:buAutoNum type="arabicPeriod"/>
                      </a:pPr>
                      <a:r>
                        <a:rPr lang="en-GB" sz="1100" b="0" kern="1200">
                          <a:solidFill>
                            <a:schemeClr val="tx1"/>
                          </a:solidFill>
                          <a:effectLst/>
                          <a:latin typeface="+mn-lt"/>
                        </a:rPr>
                        <a:t>Use resource tags, which can be enforced or appended through Azure Policy, to query and horizontally navigate across the Management Group hierarchy.</a:t>
                      </a:r>
                    </a:p>
                    <a:p>
                      <a:pPr marL="228600" indent="-228600">
                        <a:spcBef>
                          <a:spcPts val="600"/>
                        </a:spcBef>
                        <a:spcAft>
                          <a:spcPts val="600"/>
                        </a:spcAft>
                        <a:buFont typeface="+mj-lt"/>
                        <a:buAutoNum type="arabicPeriod"/>
                      </a:pPr>
                      <a:r>
                        <a:rPr lang="en-GB" sz="1100" b="0" kern="1200">
                          <a:solidFill>
                            <a:schemeClr val="tx1"/>
                          </a:solidFill>
                          <a:effectLst/>
                          <a:latin typeface="+mn-lt"/>
                        </a:rPr>
                        <a:t>Create a top-level </a:t>
                      </a:r>
                      <a:r>
                        <a:rPr lang="en-GB" sz="1100" b="1" kern="1200">
                          <a:solidFill>
                            <a:schemeClr val="tx1"/>
                          </a:solidFill>
                          <a:effectLst/>
                          <a:latin typeface="+mn-lt"/>
                        </a:rPr>
                        <a:t>Sandboxes</a:t>
                      </a:r>
                      <a:r>
                        <a:rPr lang="en-GB" sz="1100" b="0" kern="1200">
                          <a:solidFill>
                            <a:schemeClr val="tx1"/>
                          </a:solidFill>
                          <a:effectLst/>
                          <a:latin typeface="+mn-lt"/>
                        </a:rPr>
                        <a:t> management group to allow users to immediately experiment with Azure.</a:t>
                      </a:r>
                    </a:p>
                    <a:p>
                      <a:pPr marL="228600" indent="-228600">
                        <a:spcBef>
                          <a:spcPts val="600"/>
                        </a:spcBef>
                        <a:spcAft>
                          <a:spcPts val="600"/>
                        </a:spcAft>
                        <a:buFont typeface="+mj-lt"/>
                        <a:buAutoNum type="arabicPeriod"/>
                      </a:pPr>
                      <a:r>
                        <a:rPr lang="en-GB" sz="1100" b="0" kern="1200">
                          <a:solidFill>
                            <a:schemeClr val="tx1"/>
                          </a:solidFill>
                          <a:effectLst/>
                          <a:latin typeface="+mn-lt"/>
                        </a:rPr>
                        <a:t>Use a dedicated service principal (SPN) to execute management group management operations, subscription management operations, and role assignment.</a:t>
                      </a:r>
                    </a:p>
                    <a:p>
                      <a:pPr marL="228600" indent="-228600">
                        <a:spcBef>
                          <a:spcPts val="600"/>
                        </a:spcBef>
                        <a:spcAft>
                          <a:spcPts val="600"/>
                        </a:spcAft>
                        <a:buFont typeface="+mj-lt"/>
                        <a:buAutoNum type="arabicPeriod"/>
                      </a:pPr>
                      <a:r>
                        <a:rPr lang="en-GB" sz="1100" b="0" kern="1200">
                          <a:solidFill>
                            <a:schemeClr val="tx1"/>
                          </a:solidFill>
                          <a:effectLst/>
                          <a:latin typeface="+mn-lt"/>
                        </a:rPr>
                        <a:t>Assign the User Access Administrator RBAC role at the tenant root scope (/) to grant the SPN mentioned above access at the root level. </a:t>
                      </a:r>
                    </a:p>
                    <a:p>
                      <a:pPr marL="228600" indent="-228600">
                        <a:spcBef>
                          <a:spcPts val="600"/>
                        </a:spcBef>
                        <a:spcAft>
                          <a:spcPts val="600"/>
                        </a:spcAft>
                        <a:buFont typeface="+mj-lt"/>
                        <a:buAutoNum type="arabicPeriod"/>
                      </a:pPr>
                      <a:r>
                        <a:rPr lang="en-GB" sz="1100" b="0" kern="1200">
                          <a:solidFill>
                            <a:schemeClr val="tx1"/>
                          </a:solidFill>
                          <a:effectLst/>
                          <a:latin typeface="+mn-lt"/>
                        </a:rPr>
                        <a:t>Create a </a:t>
                      </a:r>
                      <a:r>
                        <a:rPr lang="en-GB" sz="1100" b="1" kern="1200">
                          <a:solidFill>
                            <a:schemeClr val="tx1"/>
                          </a:solidFill>
                          <a:effectLst/>
                          <a:latin typeface="+mn-lt"/>
                        </a:rPr>
                        <a:t>Platform</a:t>
                      </a:r>
                      <a:r>
                        <a:rPr lang="en-GB" sz="1100" b="0" kern="1200">
                          <a:solidFill>
                            <a:schemeClr val="tx1"/>
                          </a:solidFill>
                          <a:effectLst/>
                          <a:latin typeface="+mn-lt"/>
                        </a:rPr>
                        <a:t> Management Group under the top-level (root) Management Group to support common platform policy and RBAC assignment.</a:t>
                      </a:r>
                    </a:p>
                    <a:p>
                      <a:pPr marL="228600" indent="-228600">
                        <a:spcBef>
                          <a:spcPts val="600"/>
                        </a:spcBef>
                        <a:spcAft>
                          <a:spcPts val="600"/>
                        </a:spcAft>
                        <a:buFont typeface="+mj-lt"/>
                        <a:buAutoNum type="arabicPeriod"/>
                      </a:pPr>
                      <a:r>
                        <a:rPr lang="en-GB" sz="1100" b="0" kern="1200">
                          <a:solidFill>
                            <a:schemeClr val="tx1"/>
                          </a:solidFill>
                          <a:effectLst/>
                          <a:latin typeface="+mn-lt"/>
                        </a:rPr>
                        <a:t>Limit the number of Azure Policy assignments made at the root Management Group scope.</a:t>
                      </a:r>
                    </a:p>
                    <a:p>
                      <a:pPr marL="228600" indent="-228600">
                        <a:spcBef>
                          <a:spcPts val="600"/>
                        </a:spcBef>
                        <a:spcAft>
                          <a:spcPts val="600"/>
                        </a:spcAft>
                        <a:buFont typeface="+mj-lt"/>
                        <a:buAutoNum type="arabicPeriod"/>
                      </a:pPr>
                      <a:r>
                        <a:rPr lang="en-GB" sz="1100" b="0" kern="1200">
                          <a:solidFill>
                            <a:schemeClr val="tx1"/>
                          </a:solidFill>
                          <a:effectLst/>
                          <a:latin typeface="+mn-lt"/>
                        </a:rPr>
                        <a:t>Do not create any subscriptions under the "root" Management Group.</a:t>
                      </a:r>
                    </a:p>
                    <a:p>
                      <a:pPr marL="228600" indent="-228600">
                        <a:spcBef>
                          <a:spcPts val="600"/>
                        </a:spcBef>
                        <a:spcAft>
                          <a:spcPts val="600"/>
                        </a:spcAft>
                        <a:buFont typeface="+mj-lt"/>
                        <a:buAutoNum type="arabicPeriod"/>
                      </a:pPr>
                      <a:endParaRPr lang="en-GB" sz="1100" b="0"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4" name="Group 2059">
            <a:extLst>
              <a:ext uri="{FF2B5EF4-FFF2-40B4-BE49-F238E27FC236}">
                <a16:creationId xmlns:a16="http://schemas.microsoft.com/office/drawing/2014/main" id="{5FB7B67D-8BF7-472E-A497-C1EF09B57297}"/>
              </a:ext>
            </a:extLst>
          </p:cNvPr>
          <p:cNvGraphicFramePr>
            <a:graphicFrameLocks noGrp="1"/>
          </p:cNvGraphicFramePr>
          <p:nvPr>
            <p:extLst>
              <p:ext uri="{D42A27DB-BD31-4B8C-83A1-F6EECF244321}">
                <p14:modId xmlns:p14="http://schemas.microsoft.com/office/powerpoint/2010/main" val="3132390514"/>
              </p:ext>
            </p:extLst>
          </p:nvPr>
        </p:nvGraphicFramePr>
        <p:xfrm>
          <a:off x="6733271" y="567209"/>
          <a:ext cx="5289747" cy="5995139"/>
        </p:xfrm>
        <a:graphic>
          <a:graphicData uri="http://schemas.openxmlformats.org/drawingml/2006/table">
            <a:tbl>
              <a:tblPr firstRow="1" bandRow="1">
                <a:tableStyleId>{F2DE63D5-997A-4646-A377-4702673A728D}</a:tableStyleId>
              </a:tblPr>
              <a:tblGrid>
                <a:gridCol w="5289747">
                  <a:extLst>
                    <a:ext uri="{9D8B030D-6E8A-4147-A177-3AD203B41FA5}">
                      <a16:colId xmlns:a16="http://schemas.microsoft.com/office/drawing/2014/main" val="2700619767"/>
                    </a:ext>
                  </a:extLst>
                </a:gridCol>
              </a:tblGrid>
              <a:tr h="391200">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000" b="1" u="none" strike="noStrike" cap="none" normalizeH="0" baseline="0">
                          <a:ln>
                            <a:noFill/>
                          </a:ln>
                          <a:solidFill>
                            <a:schemeClr val="tx1"/>
                          </a:solidFill>
                          <a:effectLst/>
                          <a:latin typeface="+mn-lt"/>
                        </a:rPr>
                        <a:t>Design Decision</a:t>
                      </a:r>
                      <a:endParaRPr kumimoji="0" lang="en-US" altLang="en-US" sz="1000" b="1" i="0" u="none" strike="noStrike" cap="none" normalizeH="0" baseline="0">
                        <a:ln>
                          <a:noFill/>
                        </a:ln>
                        <a:solidFill>
                          <a:schemeClr val="tx1"/>
                        </a:solidFill>
                        <a:effectLst/>
                        <a:latin typeface="+mn-lt"/>
                        <a:cs typeface="Segoe UI"/>
                      </a:endParaRPr>
                    </a:p>
                  </a:txBody>
                  <a:tcPr marL="45713" marR="45713" marT="27428" marB="27428" horzOverflow="overflow"/>
                </a:tc>
                <a:extLst>
                  <a:ext uri="{0D108BD9-81ED-4DB2-BD59-A6C34878D82A}">
                    <a16:rowId xmlns:a16="http://schemas.microsoft.com/office/drawing/2014/main" val="3123151792"/>
                  </a:ext>
                </a:extLst>
              </a:tr>
              <a:tr h="5603939">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US" sz="800" b="0" i="0" u="none" strike="noStrike" cap="none" normalizeH="0" baseline="0">
                        <a:ln>
                          <a:noFill/>
                        </a:ln>
                        <a:solidFill>
                          <a:srgbClr val="020202"/>
                        </a:solidFill>
                        <a:effectLst/>
                        <a:latin typeface="+mn-lt"/>
                        <a:cs typeface="Segoe UI" panose="020B0502040204020203" pitchFamily="34" charset="0"/>
                      </a:endParaRPr>
                    </a:p>
                  </a:txBody>
                  <a:tcPr marL="45713" marR="45713" marT="27428" marB="27428" anchor="ctr" horzOverflow="overflow"/>
                </a:tc>
                <a:extLst>
                  <a:ext uri="{0D108BD9-81ED-4DB2-BD59-A6C34878D82A}">
                    <a16:rowId xmlns:a16="http://schemas.microsoft.com/office/drawing/2014/main" val="898174313"/>
                  </a:ext>
                </a:extLst>
              </a:tr>
            </a:tbl>
          </a:graphicData>
        </a:graphic>
      </p:graphicFrame>
      <p:grpSp>
        <p:nvGrpSpPr>
          <p:cNvPr id="5" name="Group 4" descr="Example of a management group tree;&#10;first level is Tenant Root Group, second is Contoso which represent the company name, third level is for the different environments like platform, landing zones, sandbox and decommissioned; the fourth level are the management groups  where the subscriptions will be deployed, e.g. under platform we have management, connectivity and identity, under landing zones we have Corp, Online or SAP.">
            <a:extLst>
              <a:ext uri="{FF2B5EF4-FFF2-40B4-BE49-F238E27FC236}">
                <a16:creationId xmlns:a16="http://schemas.microsoft.com/office/drawing/2014/main" id="{C5D9F375-54AE-4449-AD0C-663DB1ECB119}"/>
              </a:ext>
            </a:extLst>
          </p:cNvPr>
          <p:cNvGrpSpPr/>
          <p:nvPr/>
        </p:nvGrpSpPr>
        <p:grpSpPr>
          <a:xfrm>
            <a:off x="6677428" y="1184932"/>
            <a:ext cx="5563676" cy="3588546"/>
            <a:chOff x="6668769" y="1055046"/>
            <a:chExt cx="5563676" cy="3840662"/>
          </a:xfrm>
        </p:grpSpPr>
        <p:cxnSp>
          <p:nvCxnSpPr>
            <p:cNvPr id="6" name="Straight Arrow Connector 5">
              <a:extLst>
                <a:ext uri="{FF2B5EF4-FFF2-40B4-BE49-F238E27FC236}">
                  <a16:creationId xmlns:a16="http://schemas.microsoft.com/office/drawing/2014/main" id="{DAAC9822-F903-4A7D-BA48-241996999066}"/>
                </a:ext>
              </a:extLst>
            </p:cNvPr>
            <p:cNvCxnSpPr>
              <a:cxnSpLocks/>
              <a:stCxn id="11" idx="2"/>
            </p:cNvCxnSpPr>
            <p:nvPr/>
          </p:nvCxnSpPr>
          <p:spPr>
            <a:xfrm flipH="1">
              <a:off x="10178482" y="3581076"/>
              <a:ext cx="1619" cy="6065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2BDC55B-F050-4794-A5DF-B5CFED3ED2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456" y="1055046"/>
              <a:ext cx="476250" cy="476250"/>
            </a:xfrm>
            <a:prstGeom prst="rect">
              <a:avLst/>
            </a:prstGeom>
          </p:spPr>
        </p:pic>
        <p:pic>
          <p:nvPicPr>
            <p:cNvPr id="8" name="Graphic 7">
              <a:extLst>
                <a:ext uri="{FF2B5EF4-FFF2-40B4-BE49-F238E27FC236}">
                  <a16:creationId xmlns:a16="http://schemas.microsoft.com/office/drawing/2014/main" id="{230B2A84-F037-4864-AF38-E0D2DBC72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456" y="2053266"/>
              <a:ext cx="476250" cy="476250"/>
            </a:xfrm>
            <a:prstGeom prst="rect">
              <a:avLst/>
            </a:prstGeom>
          </p:spPr>
        </p:pic>
        <p:cxnSp>
          <p:nvCxnSpPr>
            <p:cNvPr id="9" name="Straight Arrow Connector 8">
              <a:extLst>
                <a:ext uri="{FF2B5EF4-FFF2-40B4-BE49-F238E27FC236}">
                  <a16:creationId xmlns:a16="http://schemas.microsoft.com/office/drawing/2014/main" id="{B38C80CB-0C81-4767-B161-A678482ED894}"/>
                </a:ext>
              </a:extLst>
            </p:cNvPr>
            <p:cNvCxnSpPr>
              <a:stCxn id="7" idx="2"/>
              <a:endCxn id="8" idx="0"/>
            </p:cNvCxnSpPr>
            <p:nvPr/>
          </p:nvCxnSpPr>
          <p:spPr>
            <a:xfrm>
              <a:off x="9829581" y="1531296"/>
              <a:ext cx="0" cy="521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E808A00-C3F4-403A-A595-87562AC3C276}"/>
                </a:ext>
              </a:extLst>
            </p:cNvPr>
            <p:cNvSpPr txBox="1"/>
            <p:nvPr/>
          </p:nvSpPr>
          <p:spPr>
            <a:xfrm>
              <a:off x="10067705" y="1177755"/>
              <a:ext cx="1270635" cy="230832"/>
            </a:xfrm>
            <a:prstGeom prst="rect">
              <a:avLst/>
            </a:prstGeom>
            <a:noFill/>
          </p:spPr>
          <p:txBody>
            <a:bodyPr wrap="square" rtlCol="0">
              <a:spAutoFit/>
            </a:bodyPr>
            <a:lstStyle/>
            <a:p>
              <a:r>
                <a:rPr lang="en-US" sz="900">
                  <a:latin typeface="Segoe UI" panose="020B0502040204020203" pitchFamily="34" charset="0"/>
                  <a:cs typeface="Segoe UI" panose="020B0502040204020203" pitchFamily="34" charset="0"/>
                </a:rPr>
                <a:t>Tenant Root Group</a:t>
              </a:r>
            </a:p>
          </p:txBody>
        </p:sp>
        <p:pic>
          <p:nvPicPr>
            <p:cNvPr id="11" name="Graphic 10">
              <a:extLst>
                <a:ext uri="{FF2B5EF4-FFF2-40B4-BE49-F238E27FC236}">
                  <a16:creationId xmlns:a16="http://schemas.microsoft.com/office/drawing/2014/main" id="{297A77A4-2D28-4D1B-B8C7-7A004A7B6A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1976" y="3104826"/>
              <a:ext cx="476250" cy="476250"/>
            </a:xfrm>
            <a:prstGeom prst="rect">
              <a:avLst/>
            </a:prstGeom>
          </p:spPr>
        </p:pic>
        <p:pic>
          <p:nvPicPr>
            <p:cNvPr id="12" name="Graphic 11">
              <a:extLst>
                <a:ext uri="{FF2B5EF4-FFF2-40B4-BE49-F238E27FC236}">
                  <a16:creationId xmlns:a16="http://schemas.microsoft.com/office/drawing/2014/main" id="{B6DA5141-699A-4508-BC4D-7B8F8D406E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2546" y="3104826"/>
              <a:ext cx="476250" cy="476250"/>
            </a:xfrm>
            <a:prstGeom prst="rect">
              <a:avLst/>
            </a:prstGeom>
          </p:spPr>
        </p:pic>
        <p:pic>
          <p:nvPicPr>
            <p:cNvPr id="13" name="Graphic 12">
              <a:extLst>
                <a:ext uri="{FF2B5EF4-FFF2-40B4-BE49-F238E27FC236}">
                  <a16:creationId xmlns:a16="http://schemas.microsoft.com/office/drawing/2014/main" id="{31CD97EA-D6B0-486E-84D3-88937B205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43116" y="3104826"/>
              <a:ext cx="476250" cy="476250"/>
            </a:xfrm>
            <a:prstGeom prst="rect">
              <a:avLst/>
            </a:prstGeom>
          </p:spPr>
        </p:pic>
        <p:cxnSp>
          <p:nvCxnSpPr>
            <p:cNvPr id="14" name="Connector: Elbow 13">
              <a:extLst>
                <a:ext uri="{FF2B5EF4-FFF2-40B4-BE49-F238E27FC236}">
                  <a16:creationId xmlns:a16="http://schemas.microsoft.com/office/drawing/2014/main" id="{122764EF-5C16-4835-A8A6-0C8FE9AD3DC2}"/>
                </a:ext>
              </a:extLst>
            </p:cNvPr>
            <p:cNvCxnSpPr>
              <a:cxnSpLocks/>
              <a:endCxn id="28" idx="0"/>
            </p:cNvCxnSpPr>
            <p:nvPr/>
          </p:nvCxnSpPr>
          <p:spPr>
            <a:xfrm rot="10800000" flipV="1">
              <a:off x="7694335" y="2822078"/>
              <a:ext cx="2127175" cy="27085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4FB98EC-9F0B-40FB-9955-D1DADA6106CB}"/>
                </a:ext>
              </a:extLst>
            </p:cNvPr>
            <p:cNvCxnSpPr>
              <a:cxnSpLocks/>
              <a:stCxn id="8" idx="2"/>
              <a:endCxn id="11" idx="0"/>
            </p:cNvCxnSpPr>
            <p:nvPr/>
          </p:nvCxnSpPr>
          <p:spPr>
            <a:xfrm rot="16200000" flipH="1">
              <a:off x="9717186" y="2641911"/>
              <a:ext cx="575310" cy="35052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3F5C585-83E7-4971-B5BE-94E576FB3D24}"/>
                </a:ext>
              </a:extLst>
            </p:cNvPr>
            <p:cNvCxnSpPr>
              <a:cxnSpLocks/>
              <a:stCxn id="8" idx="2"/>
              <a:endCxn id="12" idx="0"/>
            </p:cNvCxnSpPr>
            <p:nvPr/>
          </p:nvCxnSpPr>
          <p:spPr>
            <a:xfrm rot="16200000" flipH="1">
              <a:off x="10092471" y="2266626"/>
              <a:ext cx="575310" cy="110109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E973013-A915-4CCA-9F17-FEEAEFEBC1EA}"/>
                </a:ext>
              </a:extLst>
            </p:cNvPr>
            <p:cNvCxnSpPr>
              <a:cxnSpLocks/>
              <a:stCxn id="8" idx="2"/>
              <a:endCxn id="13" idx="0"/>
            </p:cNvCxnSpPr>
            <p:nvPr/>
          </p:nvCxnSpPr>
          <p:spPr>
            <a:xfrm rot="16200000" flipH="1">
              <a:off x="10467756" y="1891341"/>
              <a:ext cx="575310" cy="185166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140312F-4C43-4834-B872-5D187AC64631}"/>
                </a:ext>
              </a:extLst>
            </p:cNvPr>
            <p:cNvSpPr txBox="1"/>
            <p:nvPr/>
          </p:nvSpPr>
          <p:spPr>
            <a:xfrm>
              <a:off x="9744808" y="2553326"/>
              <a:ext cx="1270635" cy="247049"/>
            </a:xfrm>
            <a:prstGeom prst="rect">
              <a:avLst/>
            </a:prstGeom>
            <a:noFill/>
          </p:spPr>
          <p:txBody>
            <a:bodyPr wrap="square" rtlCol="0">
              <a:spAutoFit/>
            </a:bodyPr>
            <a:lstStyle/>
            <a:p>
              <a:r>
                <a:rPr lang="en-US" sz="900">
                  <a:latin typeface="Segoe UI" panose="020B0502040204020203" pitchFamily="34" charset="0"/>
                  <a:cs typeface="Segoe UI" panose="020B0502040204020203" pitchFamily="34" charset="0"/>
                </a:rPr>
                <a:t> Contoso</a:t>
              </a:r>
            </a:p>
          </p:txBody>
        </p:sp>
        <p:sp>
          <p:nvSpPr>
            <p:cNvPr id="19" name="TextBox 18">
              <a:extLst>
                <a:ext uri="{FF2B5EF4-FFF2-40B4-BE49-F238E27FC236}">
                  <a16:creationId xmlns:a16="http://schemas.microsoft.com/office/drawing/2014/main" id="{B4205788-566E-47A9-8EB8-7B2F319230DA}"/>
                </a:ext>
              </a:extLst>
            </p:cNvPr>
            <p:cNvSpPr txBox="1"/>
            <p:nvPr/>
          </p:nvSpPr>
          <p:spPr>
            <a:xfrm>
              <a:off x="7689981" y="3575901"/>
              <a:ext cx="624027" cy="33855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Contoso-Platform</a:t>
              </a:r>
            </a:p>
          </p:txBody>
        </p:sp>
        <p:sp>
          <p:nvSpPr>
            <p:cNvPr id="20" name="TextBox 19">
              <a:extLst>
                <a:ext uri="{FF2B5EF4-FFF2-40B4-BE49-F238E27FC236}">
                  <a16:creationId xmlns:a16="http://schemas.microsoft.com/office/drawing/2014/main" id="{A1613451-388C-4207-A068-825C2FE09A02}"/>
                </a:ext>
              </a:extLst>
            </p:cNvPr>
            <p:cNvSpPr txBox="1"/>
            <p:nvPr/>
          </p:nvSpPr>
          <p:spPr>
            <a:xfrm>
              <a:off x="11135028" y="3532152"/>
              <a:ext cx="1097417" cy="33855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Contoso-Decommissioned</a:t>
              </a:r>
            </a:p>
          </p:txBody>
        </p:sp>
        <p:sp>
          <p:nvSpPr>
            <p:cNvPr id="21" name="TextBox 20">
              <a:extLst>
                <a:ext uri="{FF2B5EF4-FFF2-40B4-BE49-F238E27FC236}">
                  <a16:creationId xmlns:a16="http://schemas.microsoft.com/office/drawing/2014/main" id="{7F6CD7D2-D7F0-4E22-A1B3-1DD2FE89415D}"/>
                </a:ext>
              </a:extLst>
            </p:cNvPr>
            <p:cNvSpPr txBox="1"/>
            <p:nvPr/>
          </p:nvSpPr>
          <p:spPr>
            <a:xfrm>
              <a:off x="10544728" y="3544880"/>
              <a:ext cx="655457" cy="33855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Contoso-Sandbox</a:t>
              </a:r>
            </a:p>
          </p:txBody>
        </p:sp>
        <p:grpSp>
          <p:nvGrpSpPr>
            <p:cNvPr id="22" name="Group 21">
              <a:extLst>
                <a:ext uri="{FF2B5EF4-FFF2-40B4-BE49-F238E27FC236}">
                  <a16:creationId xmlns:a16="http://schemas.microsoft.com/office/drawing/2014/main" id="{DF045F59-A989-42A3-965A-3850DAD01BEB}"/>
                </a:ext>
              </a:extLst>
            </p:cNvPr>
            <p:cNvGrpSpPr/>
            <p:nvPr/>
          </p:nvGrpSpPr>
          <p:grpSpPr>
            <a:xfrm>
              <a:off x="10705216" y="4187650"/>
              <a:ext cx="515043" cy="655498"/>
              <a:chOff x="6981157" y="4550887"/>
              <a:chExt cx="515043" cy="655498"/>
            </a:xfrm>
          </p:grpSpPr>
          <p:pic>
            <p:nvPicPr>
              <p:cNvPr id="46" name="Graphic 45">
                <a:extLst>
                  <a:ext uri="{FF2B5EF4-FFF2-40B4-BE49-F238E27FC236}">
                    <a16:creationId xmlns:a16="http://schemas.microsoft.com/office/drawing/2014/main" id="{B43E2202-EAA2-4276-BCC9-8C1CE8A577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81157" y="4550887"/>
                <a:ext cx="476250" cy="476250"/>
              </a:xfrm>
              <a:prstGeom prst="rect">
                <a:avLst/>
              </a:prstGeom>
            </p:spPr>
          </p:pic>
          <p:sp>
            <p:nvSpPr>
              <p:cNvPr id="48" name="TextBox 47">
                <a:extLst>
                  <a:ext uri="{FF2B5EF4-FFF2-40B4-BE49-F238E27FC236}">
                    <a16:creationId xmlns:a16="http://schemas.microsoft.com/office/drawing/2014/main" id="{F7FEF042-4840-4A0E-8B07-DB039E792D08}"/>
                  </a:ext>
                </a:extLst>
              </p:cNvPr>
              <p:cNvSpPr txBox="1"/>
              <p:nvPr/>
            </p:nvSpPr>
            <p:spPr>
              <a:xfrm>
                <a:off x="7034590" y="4990941"/>
                <a:ext cx="461610" cy="21544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SAP</a:t>
                </a:r>
              </a:p>
            </p:txBody>
          </p:sp>
        </p:grpSp>
        <p:grpSp>
          <p:nvGrpSpPr>
            <p:cNvPr id="23" name="Group 22">
              <a:extLst>
                <a:ext uri="{FF2B5EF4-FFF2-40B4-BE49-F238E27FC236}">
                  <a16:creationId xmlns:a16="http://schemas.microsoft.com/office/drawing/2014/main" id="{095607E6-3AF7-445D-BCF8-33E749FC58A7}"/>
                </a:ext>
              </a:extLst>
            </p:cNvPr>
            <p:cNvGrpSpPr/>
            <p:nvPr/>
          </p:nvGrpSpPr>
          <p:grpSpPr>
            <a:xfrm>
              <a:off x="9924947" y="4187650"/>
              <a:ext cx="535648" cy="662179"/>
              <a:chOff x="6231085" y="4550887"/>
              <a:chExt cx="535648" cy="662179"/>
            </a:xfrm>
          </p:grpSpPr>
          <p:pic>
            <p:nvPicPr>
              <p:cNvPr id="43" name="Graphic 42">
                <a:extLst>
                  <a:ext uri="{FF2B5EF4-FFF2-40B4-BE49-F238E27FC236}">
                    <a16:creationId xmlns:a16="http://schemas.microsoft.com/office/drawing/2014/main" id="{C13820F3-8A77-4EA7-A199-6864EC60C1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46495" y="4550887"/>
                <a:ext cx="476250" cy="476250"/>
              </a:xfrm>
              <a:prstGeom prst="rect">
                <a:avLst/>
              </a:prstGeom>
            </p:spPr>
          </p:pic>
          <p:sp>
            <p:nvSpPr>
              <p:cNvPr id="45" name="TextBox 44">
                <a:extLst>
                  <a:ext uri="{FF2B5EF4-FFF2-40B4-BE49-F238E27FC236}">
                    <a16:creationId xmlns:a16="http://schemas.microsoft.com/office/drawing/2014/main" id="{CF20510A-8AA1-49ED-8C84-7C815CECCABF}"/>
                  </a:ext>
                </a:extLst>
              </p:cNvPr>
              <p:cNvSpPr txBox="1"/>
              <p:nvPr/>
            </p:nvSpPr>
            <p:spPr>
              <a:xfrm>
                <a:off x="6231085" y="4997622"/>
                <a:ext cx="535648" cy="21544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Online</a:t>
                </a:r>
              </a:p>
            </p:txBody>
          </p:sp>
        </p:grpSp>
        <p:grpSp>
          <p:nvGrpSpPr>
            <p:cNvPr id="24" name="Group 23">
              <a:extLst>
                <a:ext uri="{FF2B5EF4-FFF2-40B4-BE49-F238E27FC236}">
                  <a16:creationId xmlns:a16="http://schemas.microsoft.com/office/drawing/2014/main" id="{C08AE6A5-3E48-484E-8AB8-3855F2B43A78}"/>
                </a:ext>
              </a:extLst>
            </p:cNvPr>
            <p:cNvGrpSpPr/>
            <p:nvPr/>
          </p:nvGrpSpPr>
          <p:grpSpPr>
            <a:xfrm>
              <a:off x="9204076" y="4187650"/>
              <a:ext cx="476250" cy="655498"/>
              <a:chOff x="5480017" y="4550887"/>
              <a:chExt cx="476250" cy="655498"/>
            </a:xfrm>
          </p:grpSpPr>
          <p:pic>
            <p:nvPicPr>
              <p:cNvPr id="41" name="Graphic 40">
                <a:extLst>
                  <a:ext uri="{FF2B5EF4-FFF2-40B4-BE49-F238E27FC236}">
                    <a16:creationId xmlns:a16="http://schemas.microsoft.com/office/drawing/2014/main" id="{CA089CE7-D20C-40FF-8213-EA19C190FE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80017" y="4550887"/>
                <a:ext cx="476250" cy="476250"/>
              </a:xfrm>
              <a:prstGeom prst="rect">
                <a:avLst/>
              </a:prstGeom>
            </p:spPr>
          </p:pic>
          <p:sp>
            <p:nvSpPr>
              <p:cNvPr id="42" name="TextBox 41">
                <a:extLst>
                  <a:ext uri="{FF2B5EF4-FFF2-40B4-BE49-F238E27FC236}">
                    <a16:creationId xmlns:a16="http://schemas.microsoft.com/office/drawing/2014/main" id="{F3E99C8D-14AC-4F7E-9CED-ED7F82C34FD3}"/>
                  </a:ext>
                </a:extLst>
              </p:cNvPr>
              <p:cNvSpPr txBox="1"/>
              <p:nvPr/>
            </p:nvSpPr>
            <p:spPr>
              <a:xfrm>
                <a:off x="5512707" y="4990941"/>
                <a:ext cx="402349" cy="21544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Corp</a:t>
                </a:r>
              </a:p>
            </p:txBody>
          </p:sp>
        </p:grpSp>
        <p:cxnSp>
          <p:nvCxnSpPr>
            <p:cNvPr id="25" name="Connector: Elbow 24">
              <a:extLst>
                <a:ext uri="{FF2B5EF4-FFF2-40B4-BE49-F238E27FC236}">
                  <a16:creationId xmlns:a16="http://schemas.microsoft.com/office/drawing/2014/main" id="{4D12F76A-C871-4239-BF2E-5365B9D41CF3}"/>
                </a:ext>
              </a:extLst>
            </p:cNvPr>
            <p:cNvCxnSpPr>
              <a:cxnSpLocks/>
              <a:stCxn id="11" idx="2"/>
            </p:cNvCxnSpPr>
            <p:nvPr/>
          </p:nvCxnSpPr>
          <p:spPr>
            <a:xfrm rot="5400000">
              <a:off x="9507864" y="3515413"/>
              <a:ext cx="606574" cy="73790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F38741F-256F-4B18-BE2A-A5F87649EF3E}"/>
                </a:ext>
              </a:extLst>
            </p:cNvPr>
            <p:cNvCxnSpPr>
              <a:cxnSpLocks/>
              <a:stCxn id="11" idx="2"/>
            </p:cNvCxnSpPr>
            <p:nvPr/>
          </p:nvCxnSpPr>
          <p:spPr>
            <a:xfrm rot="16200000" flipH="1">
              <a:off x="10258434" y="3502743"/>
              <a:ext cx="606574" cy="76324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0F8183-9710-4991-A206-A0CD49FA4B1D}"/>
                </a:ext>
              </a:extLst>
            </p:cNvPr>
            <p:cNvSpPr txBox="1"/>
            <p:nvPr/>
          </p:nvSpPr>
          <p:spPr>
            <a:xfrm>
              <a:off x="9372462" y="3532152"/>
              <a:ext cx="850466" cy="338554"/>
            </a:xfrm>
            <a:prstGeom prst="rect">
              <a:avLst/>
            </a:prstGeom>
            <a:solidFill>
              <a:schemeClr val="bg1">
                <a:alpha val="50000"/>
              </a:schemeClr>
            </a:solidFill>
          </p:spPr>
          <p:txBody>
            <a:bodyPr wrap="square" lIns="91440" tIns="45720" rIns="91440" bIns="45720" rtlCol="0" anchor="t">
              <a:spAutoFit/>
            </a:bodyPr>
            <a:lstStyle/>
            <a:p>
              <a:pPr algn="ctr"/>
              <a:r>
                <a:rPr lang="en-US" sz="800">
                  <a:latin typeface="Segoe UI"/>
                  <a:cs typeface="Segoe UI"/>
                </a:rPr>
                <a:t>Contoso-Landing Zones</a:t>
              </a:r>
              <a:endParaRPr lang="en-US" sz="800">
                <a:latin typeface="Segoe UI" panose="020B0502040204020203" pitchFamily="34" charset="0"/>
                <a:cs typeface="Segoe UI" panose="020B0502040204020203" pitchFamily="34" charset="0"/>
              </a:endParaRPr>
            </a:p>
          </p:txBody>
        </p:sp>
        <p:pic>
          <p:nvPicPr>
            <p:cNvPr id="28" name="Graphic 27">
              <a:extLst>
                <a:ext uri="{FF2B5EF4-FFF2-40B4-BE49-F238E27FC236}">
                  <a16:creationId xmlns:a16="http://schemas.microsoft.com/office/drawing/2014/main" id="{7FC5638F-B331-4566-9708-8670105797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56209" y="3092936"/>
              <a:ext cx="476250" cy="476250"/>
            </a:xfrm>
            <a:prstGeom prst="rect">
              <a:avLst/>
            </a:prstGeom>
          </p:spPr>
        </p:pic>
        <p:cxnSp>
          <p:nvCxnSpPr>
            <p:cNvPr id="29" name="Straight Arrow Connector 28">
              <a:extLst>
                <a:ext uri="{FF2B5EF4-FFF2-40B4-BE49-F238E27FC236}">
                  <a16:creationId xmlns:a16="http://schemas.microsoft.com/office/drawing/2014/main" id="{3F2E1BF4-606D-4DB7-ACC5-30D36DDB0EA9}"/>
                </a:ext>
              </a:extLst>
            </p:cNvPr>
            <p:cNvCxnSpPr>
              <a:cxnSpLocks/>
            </p:cNvCxnSpPr>
            <p:nvPr/>
          </p:nvCxnSpPr>
          <p:spPr>
            <a:xfrm flipH="1">
              <a:off x="7708178" y="3595780"/>
              <a:ext cx="1619" cy="6065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6FC54E3-7A7A-492C-95F0-A73CEECC41E3}"/>
                </a:ext>
              </a:extLst>
            </p:cNvPr>
            <p:cNvGrpSpPr/>
            <p:nvPr/>
          </p:nvGrpSpPr>
          <p:grpSpPr>
            <a:xfrm>
              <a:off x="8220529" y="4202354"/>
              <a:ext cx="573987" cy="693354"/>
              <a:chOff x="6979709" y="4550887"/>
              <a:chExt cx="573987" cy="693354"/>
            </a:xfrm>
          </p:grpSpPr>
          <p:pic>
            <p:nvPicPr>
              <p:cNvPr id="39" name="Graphic 38">
                <a:extLst>
                  <a:ext uri="{FF2B5EF4-FFF2-40B4-BE49-F238E27FC236}">
                    <a16:creationId xmlns:a16="http://schemas.microsoft.com/office/drawing/2014/main" id="{A8B53AA4-E984-46B3-86B8-1CE11BC25B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81157" y="4550887"/>
                <a:ext cx="476250" cy="476250"/>
              </a:xfrm>
              <a:prstGeom prst="rect">
                <a:avLst/>
              </a:prstGeom>
            </p:spPr>
          </p:pic>
          <p:sp>
            <p:nvSpPr>
              <p:cNvPr id="40" name="TextBox 39">
                <a:extLst>
                  <a:ext uri="{FF2B5EF4-FFF2-40B4-BE49-F238E27FC236}">
                    <a16:creationId xmlns:a16="http://schemas.microsoft.com/office/drawing/2014/main" id="{587D1B93-6959-4FE0-9C1B-A37B81BD927B}"/>
                  </a:ext>
                </a:extLst>
              </p:cNvPr>
              <p:cNvSpPr txBox="1"/>
              <p:nvPr/>
            </p:nvSpPr>
            <p:spPr>
              <a:xfrm>
                <a:off x="6979709" y="5028797"/>
                <a:ext cx="573987" cy="21544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Identity</a:t>
                </a:r>
              </a:p>
            </p:txBody>
          </p:sp>
        </p:grpSp>
        <p:grpSp>
          <p:nvGrpSpPr>
            <p:cNvPr id="31" name="Group 30">
              <a:extLst>
                <a:ext uri="{FF2B5EF4-FFF2-40B4-BE49-F238E27FC236}">
                  <a16:creationId xmlns:a16="http://schemas.microsoft.com/office/drawing/2014/main" id="{69E71A86-DB39-4D49-A40E-CB043BC74F68}"/>
                </a:ext>
              </a:extLst>
            </p:cNvPr>
            <p:cNvGrpSpPr/>
            <p:nvPr/>
          </p:nvGrpSpPr>
          <p:grpSpPr>
            <a:xfrm>
              <a:off x="7354695" y="4202354"/>
              <a:ext cx="780269" cy="682759"/>
              <a:chOff x="6131137" y="4550887"/>
              <a:chExt cx="780269" cy="682759"/>
            </a:xfrm>
          </p:grpSpPr>
          <p:pic>
            <p:nvPicPr>
              <p:cNvPr id="37" name="Graphic 36">
                <a:extLst>
                  <a:ext uri="{FF2B5EF4-FFF2-40B4-BE49-F238E27FC236}">
                    <a16:creationId xmlns:a16="http://schemas.microsoft.com/office/drawing/2014/main" id="{7DAF4ED0-F4B2-48AE-9BCD-AF39134EE3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46495" y="4550887"/>
                <a:ext cx="476250" cy="476250"/>
              </a:xfrm>
              <a:prstGeom prst="rect">
                <a:avLst/>
              </a:prstGeom>
            </p:spPr>
          </p:pic>
          <p:sp>
            <p:nvSpPr>
              <p:cNvPr id="38" name="TextBox 37">
                <a:extLst>
                  <a:ext uri="{FF2B5EF4-FFF2-40B4-BE49-F238E27FC236}">
                    <a16:creationId xmlns:a16="http://schemas.microsoft.com/office/drawing/2014/main" id="{CBCDE196-2F40-4BE6-B6C0-26A54A72CCDC}"/>
                  </a:ext>
                </a:extLst>
              </p:cNvPr>
              <p:cNvSpPr txBox="1"/>
              <p:nvPr/>
            </p:nvSpPr>
            <p:spPr>
              <a:xfrm>
                <a:off x="6131137" y="5018202"/>
                <a:ext cx="780269" cy="21544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Connectivity</a:t>
                </a:r>
              </a:p>
            </p:txBody>
          </p:sp>
        </p:grpSp>
        <p:cxnSp>
          <p:nvCxnSpPr>
            <p:cNvPr id="32" name="Connector: Elbow 31">
              <a:extLst>
                <a:ext uri="{FF2B5EF4-FFF2-40B4-BE49-F238E27FC236}">
                  <a16:creationId xmlns:a16="http://schemas.microsoft.com/office/drawing/2014/main" id="{5F3D868E-2981-4640-AAF2-930C87AFC7A7}"/>
                </a:ext>
              </a:extLst>
            </p:cNvPr>
            <p:cNvCxnSpPr>
              <a:cxnSpLocks/>
            </p:cNvCxnSpPr>
            <p:nvPr/>
          </p:nvCxnSpPr>
          <p:spPr>
            <a:xfrm rot="5400000">
              <a:off x="7037560" y="3530117"/>
              <a:ext cx="606574" cy="73790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6CAF6FB-F144-4858-9F37-E92E7A4C9574}"/>
                </a:ext>
              </a:extLst>
            </p:cNvPr>
            <p:cNvCxnSpPr>
              <a:cxnSpLocks/>
            </p:cNvCxnSpPr>
            <p:nvPr/>
          </p:nvCxnSpPr>
          <p:spPr>
            <a:xfrm rot="16200000" flipH="1">
              <a:off x="7780338" y="3523414"/>
              <a:ext cx="606574" cy="76324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211FFA2-A05F-45A3-95D8-58B727CAE367}"/>
                </a:ext>
              </a:extLst>
            </p:cNvPr>
            <p:cNvGrpSpPr/>
            <p:nvPr/>
          </p:nvGrpSpPr>
          <p:grpSpPr>
            <a:xfrm>
              <a:off x="6668769" y="4221570"/>
              <a:ext cx="797402" cy="663543"/>
              <a:chOff x="5333331" y="4550887"/>
              <a:chExt cx="797402" cy="663543"/>
            </a:xfrm>
          </p:grpSpPr>
          <p:pic>
            <p:nvPicPr>
              <p:cNvPr id="35" name="Graphic 34">
                <a:extLst>
                  <a:ext uri="{FF2B5EF4-FFF2-40B4-BE49-F238E27FC236}">
                    <a16:creationId xmlns:a16="http://schemas.microsoft.com/office/drawing/2014/main" id="{034CE75D-4C58-4163-8B36-C7CDE671EF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80017" y="4550887"/>
                <a:ext cx="476250" cy="476250"/>
              </a:xfrm>
              <a:prstGeom prst="rect">
                <a:avLst/>
              </a:prstGeom>
            </p:spPr>
          </p:pic>
          <p:sp>
            <p:nvSpPr>
              <p:cNvPr id="36" name="TextBox 35">
                <a:extLst>
                  <a:ext uri="{FF2B5EF4-FFF2-40B4-BE49-F238E27FC236}">
                    <a16:creationId xmlns:a16="http://schemas.microsoft.com/office/drawing/2014/main" id="{0F5095CC-63FB-4B33-BB26-0D7B0CF5DE04}"/>
                  </a:ext>
                </a:extLst>
              </p:cNvPr>
              <p:cNvSpPr txBox="1"/>
              <p:nvPr/>
            </p:nvSpPr>
            <p:spPr>
              <a:xfrm>
                <a:off x="5333331" y="4998986"/>
                <a:ext cx="797402" cy="21544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Management</a:t>
                </a:r>
              </a:p>
            </p:txBody>
          </p:sp>
        </p:grpSp>
      </p:grpSp>
      <p:grpSp>
        <p:nvGrpSpPr>
          <p:cNvPr id="49" name="Group 48">
            <a:extLst>
              <a:ext uri="{FF2B5EF4-FFF2-40B4-BE49-F238E27FC236}">
                <a16:creationId xmlns:a16="http://schemas.microsoft.com/office/drawing/2014/main" id="{B0031892-A920-4E9D-8553-6E91D9F8BB6E}"/>
              </a:ext>
            </a:extLst>
          </p:cNvPr>
          <p:cNvGrpSpPr/>
          <p:nvPr/>
        </p:nvGrpSpPr>
        <p:grpSpPr>
          <a:xfrm>
            <a:off x="6665834" y="5194641"/>
            <a:ext cx="780269" cy="640931"/>
            <a:chOff x="6629886" y="3929990"/>
            <a:chExt cx="780269" cy="640931"/>
          </a:xfrm>
        </p:grpSpPr>
        <p:pic>
          <p:nvPicPr>
            <p:cNvPr id="50" name="Picture 2" descr="See the source image">
              <a:extLst>
                <a:ext uri="{FF2B5EF4-FFF2-40B4-BE49-F238E27FC236}">
                  <a16:creationId xmlns:a16="http://schemas.microsoft.com/office/drawing/2014/main" id="{1C988113-606F-4595-8C76-71690118AF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5625" y="3929990"/>
              <a:ext cx="404527" cy="404527"/>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F9E8209A-376F-4769-A3D7-DE76C1446F02}"/>
                </a:ext>
              </a:extLst>
            </p:cNvPr>
            <p:cNvSpPr txBox="1"/>
            <p:nvPr/>
          </p:nvSpPr>
          <p:spPr>
            <a:xfrm>
              <a:off x="6629886" y="4355477"/>
              <a:ext cx="780269" cy="21544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Management</a:t>
              </a:r>
            </a:p>
          </p:txBody>
        </p:sp>
      </p:grpSp>
      <p:grpSp>
        <p:nvGrpSpPr>
          <p:cNvPr id="52" name="Group 51">
            <a:extLst>
              <a:ext uri="{FF2B5EF4-FFF2-40B4-BE49-F238E27FC236}">
                <a16:creationId xmlns:a16="http://schemas.microsoft.com/office/drawing/2014/main" id="{176DFC2B-7F01-4C07-9757-75F3A0EE4C9E}"/>
              </a:ext>
            </a:extLst>
          </p:cNvPr>
          <p:cNvGrpSpPr/>
          <p:nvPr/>
        </p:nvGrpSpPr>
        <p:grpSpPr>
          <a:xfrm>
            <a:off x="7406922" y="5189543"/>
            <a:ext cx="780269" cy="640931"/>
            <a:chOff x="6629886" y="3929990"/>
            <a:chExt cx="780269" cy="640931"/>
          </a:xfrm>
        </p:grpSpPr>
        <p:pic>
          <p:nvPicPr>
            <p:cNvPr id="53" name="Picture 2" descr="See the source image">
              <a:extLst>
                <a:ext uri="{FF2B5EF4-FFF2-40B4-BE49-F238E27FC236}">
                  <a16:creationId xmlns:a16="http://schemas.microsoft.com/office/drawing/2014/main" id="{468F6070-03F5-46C5-9F38-63DC7E8574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5625" y="3929990"/>
              <a:ext cx="404527" cy="404527"/>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A354E707-5930-4E27-B6EC-4D1A9E80052D}"/>
                </a:ext>
              </a:extLst>
            </p:cNvPr>
            <p:cNvSpPr txBox="1"/>
            <p:nvPr/>
          </p:nvSpPr>
          <p:spPr>
            <a:xfrm>
              <a:off x="6629886" y="4355477"/>
              <a:ext cx="780269" cy="21544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Connectivity</a:t>
              </a:r>
            </a:p>
          </p:txBody>
        </p:sp>
      </p:grpSp>
      <p:grpSp>
        <p:nvGrpSpPr>
          <p:cNvPr id="55" name="Group 54">
            <a:extLst>
              <a:ext uri="{FF2B5EF4-FFF2-40B4-BE49-F238E27FC236}">
                <a16:creationId xmlns:a16="http://schemas.microsoft.com/office/drawing/2014/main" id="{27AD63E9-F4FE-4632-8F4A-1FF3AD43B8FF}"/>
              </a:ext>
            </a:extLst>
          </p:cNvPr>
          <p:cNvGrpSpPr/>
          <p:nvPr/>
        </p:nvGrpSpPr>
        <p:grpSpPr>
          <a:xfrm>
            <a:off x="8208271" y="5185771"/>
            <a:ext cx="780269" cy="640931"/>
            <a:chOff x="6629886" y="3929990"/>
            <a:chExt cx="780269" cy="640931"/>
          </a:xfrm>
        </p:grpSpPr>
        <p:pic>
          <p:nvPicPr>
            <p:cNvPr id="56" name="Picture 2" descr="See the source image">
              <a:extLst>
                <a:ext uri="{FF2B5EF4-FFF2-40B4-BE49-F238E27FC236}">
                  <a16:creationId xmlns:a16="http://schemas.microsoft.com/office/drawing/2014/main" id="{BEC554D7-6503-4859-899A-42FAD621B5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5625" y="3929990"/>
              <a:ext cx="404527" cy="40452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BE1688BE-353D-4CBB-B848-1F8FA110DC57}"/>
                </a:ext>
              </a:extLst>
            </p:cNvPr>
            <p:cNvSpPr txBox="1"/>
            <p:nvPr/>
          </p:nvSpPr>
          <p:spPr>
            <a:xfrm>
              <a:off x="6629886" y="4355477"/>
              <a:ext cx="780269" cy="215444"/>
            </a:xfrm>
            <a:prstGeom prst="rect">
              <a:avLst/>
            </a:prstGeom>
            <a:noFill/>
          </p:spPr>
          <p:txBody>
            <a:bodyPr wrap="square" rtlCol="0">
              <a:spAutoFit/>
            </a:bodyPr>
            <a:lstStyle/>
            <a:p>
              <a:pPr algn="ctr"/>
              <a:r>
                <a:rPr lang="en-US" sz="800">
                  <a:latin typeface="Segoe UI" panose="020B0502040204020203" pitchFamily="34" charset="0"/>
                  <a:cs typeface="Segoe UI" panose="020B0502040204020203" pitchFamily="34" charset="0"/>
                </a:rPr>
                <a:t>Identity</a:t>
              </a:r>
            </a:p>
          </p:txBody>
        </p:sp>
      </p:grpSp>
      <p:grpSp>
        <p:nvGrpSpPr>
          <p:cNvPr id="58" name="Group 57">
            <a:extLst>
              <a:ext uri="{FF2B5EF4-FFF2-40B4-BE49-F238E27FC236}">
                <a16:creationId xmlns:a16="http://schemas.microsoft.com/office/drawing/2014/main" id="{FDEF1240-52BD-4DAF-A2CF-8780B36D4A2B}"/>
              </a:ext>
            </a:extLst>
          </p:cNvPr>
          <p:cNvGrpSpPr/>
          <p:nvPr/>
        </p:nvGrpSpPr>
        <p:grpSpPr>
          <a:xfrm>
            <a:off x="9880052" y="5133697"/>
            <a:ext cx="780269" cy="640931"/>
            <a:chOff x="6629886" y="3929990"/>
            <a:chExt cx="780269" cy="640931"/>
          </a:xfrm>
        </p:grpSpPr>
        <p:pic>
          <p:nvPicPr>
            <p:cNvPr id="59" name="Picture 2" descr="See the source image">
              <a:extLst>
                <a:ext uri="{FF2B5EF4-FFF2-40B4-BE49-F238E27FC236}">
                  <a16:creationId xmlns:a16="http://schemas.microsoft.com/office/drawing/2014/main" id="{41B253AB-8E38-4C55-9459-FE1D032CA4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5625" y="3929990"/>
              <a:ext cx="404527" cy="40452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B4C361E8-56C1-4C7E-A97A-555E61235334}"/>
                </a:ext>
              </a:extLst>
            </p:cNvPr>
            <p:cNvSpPr txBox="1"/>
            <p:nvPr/>
          </p:nvSpPr>
          <p:spPr>
            <a:xfrm>
              <a:off x="6629886" y="4355477"/>
              <a:ext cx="780269" cy="21544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Workload A1</a:t>
              </a:r>
            </a:p>
          </p:txBody>
        </p:sp>
      </p:grpSp>
      <p:grpSp>
        <p:nvGrpSpPr>
          <p:cNvPr id="61" name="Group 60">
            <a:extLst>
              <a:ext uri="{FF2B5EF4-FFF2-40B4-BE49-F238E27FC236}">
                <a16:creationId xmlns:a16="http://schemas.microsoft.com/office/drawing/2014/main" id="{75D810F9-1E6E-47AD-9361-A00CB5C15D52}"/>
              </a:ext>
            </a:extLst>
          </p:cNvPr>
          <p:cNvGrpSpPr/>
          <p:nvPr/>
        </p:nvGrpSpPr>
        <p:grpSpPr>
          <a:xfrm>
            <a:off x="10721082" y="5133401"/>
            <a:ext cx="780269" cy="640931"/>
            <a:chOff x="6629886" y="3929990"/>
            <a:chExt cx="780269" cy="640931"/>
          </a:xfrm>
        </p:grpSpPr>
        <p:pic>
          <p:nvPicPr>
            <p:cNvPr id="62" name="Picture 2" descr="See the source image">
              <a:extLst>
                <a:ext uri="{FF2B5EF4-FFF2-40B4-BE49-F238E27FC236}">
                  <a16:creationId xmlns:a16="http://schemas.microsoft.com/office/drawing/2014/main" id="{2F664E99-F068-4D0D-ACE8-CA5FDD7300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5625" y="3929990"/>
              <a:ext cx="404527" cy="40452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8399EFA7-5420-45F2-9D01-FC2A2531B958}"/>
                </a:ext>
              </a:extLst>
            </p:cNvPr>
            <p:cNvSpPr txBox="1"/>
            <p:nvPr/>
          </p:nvSpPr>
          <p:spPr>
            <a:xfrm>
              <a:off x="6629886" y="4355477"/>
              <a:ext cx="780269" cy="215444"/>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Workload B1</a:t>
              </a:r>
            </a:p>
          </p:txBody>
        </p:sp>
      </p:grpSp>
      <p:cxnSp>
        <p:nvCxnSpPr>
          <p:cNvPr id="64" name="Straight Arrow Connector 63">
            <a:extLst>
              <a:ext uri="{FF2B5EF4-FFF2-40B4-BE49-F238E27FC236}">
                <a16:creationId xmlns:a16="http://schemas.microsoft.com/office/drawing/2014/main" id="{71426A9E-0A7B-4FB7-9A52-D5357A09F3C1}"/>
              </a:ext>
            </a:extLst>
          </p:cNvPr>
          <p:cNvCxnSpPr>
            <a:cxnSpLocks/>
          </p:cNvCxnSpPr>
          <p:nvPr/>
        </p:nvCxnSpPr>
        <p:spPr>
          <a:xfrm>
            <a:off x="10209114" y="4834459"/>
            <a:ext cx="1" cy="2887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342DD14-E590-447F-98C4-8AC467798195}"/>
              </a:ext>
            </a:extLst>
          </p:cNvPr>
          <p:cNvCxnSpPr>
            <a:cxnSpLocks/>
          </p:cNvCxnSpPr>
          <p:nvPr/>
        </p:nvCxnSpPr>
        <p:spPr>
          <a:xfrm flipH="1">
            <a:off x="11057615" y="4818811"/>
            <a:ext cx="1469" cy="2936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CC3E86A-CF21-4F5B-AD32-4161463FABE0}"/>
              </a:ext>
            </a:extLst>
          </p:cNvPr>
          <p:cNvCxnSpPr>
            <a:cxnSpLocks/>
          </p:cNvCxnSpPr>
          <p:nvPr/>
        </p:nvCxnSpPr>
        <p:spPr>
          <a:xfrm>
            <a:off x="7745671" y="4818811"/>
            <a:ext cx="1" cy="2887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B56DB-18BF-4CDC-AD80-8B8AC1A4C8D2}"/>
              </a:ext>
            </a:extLst>
          </p:cNvPr>
          <p:cNvCxnSpPr>
            <a:cxnSpLocks/>
          </p:cNvCxnSpPr>
          <p:nvPr/>
        </p:nvCxnSpPr>
        <p:spPr>
          <a:xfrm>
            <a:off x="8575672" y="4783910"/>
            <a:ext cx="0" cy="323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46F82B9-8B9F-4726-901F-63EC2772864D}"/>
              </a:ext>
            </a:extLst>
          </p:cNvPr>
          <p:cNvCxnSpPr>
            <a:cxnSpLocks/>
          </p:cNvCxnSpPr>
          <p:nvPr/>
        </p:nvCxnSpPr>
        <p:spPr>
          <a:xfrm>
            <a:off x="7001505" y="4799552"/>
            <a:ext cx="1" cy="2887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50092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11160204"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C. Management Group and Subscription Organization</a:t>
            </a:r>
            <a:r>
              <a:rPr kumimoji="0" lang="en-GB" sz="1800" b="0" i="0" u="none" strike="noStrike" kern="1200" cap="none" spc="0" normalizeH="0" baseline="0" noProof="0">
                <a:ln>
                  <a:noFill/>
                </a:ln>
                <a:solidFill>
                  <a:schemeClr val="tx1"/>
                </a:solidFill>
                <a:effectLst/>
                <a:uLnTx/>
                <a:uFillTx/>
                <a:latin typeface="+mn-lt"/>
                <a:ea typeface="+mn-ea"/>
                <a:cs typeface="+mn-cs"/>
              </a:rPr>
              <a:t> - Subscription Organization and Governance</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545520426"/>
              </p:ext>
            </p:extLst>
          </p:nvPr>
        </p:nvGraphicFramePr>
        <p:xfrm>
          <a:off x="168966" y="567209"/>
          <a:ext cx="6312516" cy="5299689"/>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45220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2. Subscription Organization and Governance</a:t>
                      </a:r>
                      <a:endParaRPr lang="en-GB" sz="1100" b="1" i="0" kern="1200">
                        <a:solidFill>
                          <a:schemeClr val="tx1"/>
                        </a:solidFill>
                        <a:effectLst/>
                        <a:latin typeface="+mn-lt"/>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4"/>
                  </a:ext>
                </a:extLst>
              </a:tr>
              <a:tr h="4847489">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a:latin typeface="+mn-lt"/>
                        </a:rPr>
                        <a:t>Subscriptions serve as a boundary for the assignment of Azure policies. For example, secure workloads, such as PCI workloads, typically require additional policies to achieve compliance. Instead of using a management group to group workloads that require PCI compliance, you can achieve the same isolation by using a subscription.</a:t>
                      </a:r>
                    </a:p>
                    <a:p>
                      <a:pPr marL="228600" indent="-228600">
                        <a:spcBef>
                          <a:spcPts val="600"/>
                        </a:spcBef>
                        <a:spcAft>
                          <a:spcPts val="600"/>
                        </a:spcAft>
                        <a:buFont typeface="+mj-lt"/>
                        <a:buAutoNum type="arabicPeriod"/>
                      </a:pPr>
                      <a:r>
                        <a:rPr lang="en-GB" sz="1100">
                          <a:latin typeface="+mn-lt"/>
                        </a:rPr>
                        <a:t>Subscriptions serve as a scale unit so that component workloads can scale within the platform subscription limits.</a:t>
                      </a:r>
                    </a:p>
                    <a:p>
                      <a:pPr marL="228600" indent="-228600">
                        <a:spcBef>
                          <a:spcPts val="600"/>
                        </a:spcBef>
                        <a:spcAft>
                          <a:spcPts val="600"/>
                        </a:spcAft>
                        <a:buFont typeface="+mj-lt"/>
                        <a:buAutoNum type="arabicPeriod"/>
                      </a:pPr>
                      <a:r>
                        <a:rPr lang="en-GB" sz="1100">
                          <a:latin typeface="+mn-lt"/>
                        </a:rPr>
                        <a:t>Subscriptions provide a management boundary for governance and isolation, allowing for a clear separation of concerns.</a:t>
                      </a:r>
                      <a:endParaRPr lang="en-GB" sz="1100">
                        <a:latin typeface="+mn-lt"/>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5"/>
                  </a:ext>
                </a:extLst>
              </a:tr>
            </a:tbl>
          </a:graphicData>
        </a:graphic>
      </p:graphicFrame>
      <p:graphicFrame>
        <p:nvGraphicFramePr>
          <p:cNvPr id="5" name="Group 2059">
            <a:extLst>
              <a:ext uri="{FF2B5EF4-FFF2-40B4-BE49-F238E27FC236}">
                <a16:creationId xmlns:a16="http://schemas.microsoft.com/office/drawing/2014/main" id="{3C091D19-7516-4BD1-AC6A-5A9A4A649DF8}"/>
              </a:ext>
            </a:extLst>
          </p:cNvPr>
          <p:cNvGraphicFramePr>
            <a:graphicFrameLocks noGrp="1"/>
          </p:cNvGraphicFramePr>
          <p:nvPr>
            <p:extLst>
              <p:ext uri="{D42A27DB-BD31-4B8C-83A1-F6EECF244321}">
                <p14:modId xmlns:p14="http://schemas.microsoft.com/office/powerpoint/2010/main" val="1233906054"/>
              </p:ext>
            </p:extLst>
          </p:nvPr>
        </p:nvGraphicFramePr>
        <p:xfrm>
          <a:off x="6807200" y="567208"/>
          <a:ext cx="5176849" cy="5402224"/>
        </p:xfrm>
        <a:graphic>
          <a:graphicData uri="http://schemas.openxmlformats.org/drawingml/2006/table">
            <a:tbl>
              <a:tblPr firstRow="1" bandRow="1">
                <a:tableStyleId>{1FECB4D8-DB02-4DC6-A0A2-4F2EBAE1DC90}</a:tableStyleId>
              </a:tblPr>
              <a:tblGrid>
                <a:gridCol w="534894">
                  <a:extLst>
                    <a:ext uri="{9D8B030D-6E8A-4147-A177-3AD203B41FA5}">
                      <a16:colId xmlns:a16="http://schemas.microsoft.com/office/drawing/2014/main" val="4266613065"/>
                    </a:ext>
                  </a:extLst>
                </a:gridCol>
                <a:gridCol w="1388484">
                  <a:extLst>
                    <a:ext uri="{9D8B030D-6E8A-4147-A177-3AD203B41FA5}">
                      <a16:colId xmlns:a16="http://schemas.microsoft.com/office/drawing/2014/main" val="2700619767"/>
                    </a:ext>
                  </a:extLst>
                </a:gridCol>
                <a:gridCol w="2681493">
                  <a:extLst>
                    <a:ext uri="{9D8B030D-6E8A-4147-A177-3AD203B41FA5}">
                      <a16:colId xmlns:a16="http://schemas.microsoft.com/office/drawing/2014/main" val="2959152633"/>
                    </a:ext>
                  </a:extLst>
                </a:gridCol>
                <a:gridCol w="571978">
                  <a:extLst>
                    <a:ext uri="{9D8B030D-6E8A-4147-A177-3AD203B41FA5}">
                      <a16:colId xmlns:a16="http://schemas.microsoft.com/office/drawing/2014/main" val="3807246700"/>
                    </a:ext>
                  </a:extLst>
                </a:gridCol>
              </a:tblGrid>
              <a:tr h="208862">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68096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C02.01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File-&gt;New Subscription Criteria</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lang="en-US" sz="1100">
                          <a:latin typeface="Calibri"/>
                        </a:rPr>
                        <a:t>Criteria for new subscriptions, process definition and agreement on automation process.</a:t>
                      </a:r>
                      <a:endParaRPr kumimoji="0" lang="en-GB" sz="1100" b="0" u="none" strike="noStrike" kern="1200" cap="none" normalizeH="0" baseline="0">
                        <a:ln>
                          <a:noFill/>
                        </a:ln>
                        <a:solidFill>
                          <a:srgbClr val="020202"/>
                        </a:solidFill>
                        <a:effectLst/>
                        <a:latin typeface="+mn-lt"/>
                      </a:endParaRPr>
                    </a:p>
                    <a:p>
                      <a:pPr lvl="0" algn="l">
                        <a:buNone/>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11438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C02.02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Create subscriptions for platform resources, such as management, connectivity and identity</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List tags that will be enforced</a:t>
                      </a:r>
                    </a:p>
                    <a:p>
                      <a:pPr algn="l"/>
                      <a:r>
                        <a:rPr lang="en-US" sz="1100" b="1" i="0" u="none" strike="noStrike" kern="1200" cap="none" normalizeH="0" baseline="0">
                          <a:ln>
                            <a:noFill/>
                          </a:ln>
                          <a:solidFill>
                            <a:schemeClr val="tx1"/>
                          </a:solidFill>
                          <a:effectLst/>
                          <a:latin typeface="Calibri"/>
                          <a:ea typeface="+mn-ea"/>
                          <a:cs typeface="Segoe UI"/>
                        </a:rPr>
                        <a:t>Decision: </a:t>
                      </a:r>
                    </a:p>
                    <a:p>
                      <a:pPr lvl="0" algn="l">
                        <a:buNone/>
                      </a:pPr>
                      <a:r>
                        <a:rPr lang="en-US" sz="1100" b="1" i="0" u="none" strike="noStrike" kern="1200" cap="none" normalizeH="0" baseline="0">
                          <a:ln>
                            <a:noFill/>
                          </a:ln>
                          <a:solidFill>
                            <a:schemeClr val="tx1"/>
                          </a:solidFill>
                          <a:effectLst/>
                          <a:latin typeface="Calibri"/>
                          <a:ea typeface="+mn-ea"/>
                          <a:cs typeface="Segoe UI"/>
                        </a:rPr>
                        <a:t>Owner</a:t>
                      </a:r>
                    </a:p>
                    <a:p>
                      <a:pPr lvl="0" algn="l">
                        <a:buNone/>
                      </a:pPr>
                      <a:r>
                        <a:rPr lang="en-US" sz="1100" b="1" i="0" u="none" strike="noStrike" kern="1200" cap="none" normalizeH="0" baseline="0">
                          <a:ln>
                            <a:noFill/>
                          </a:ln>
                          <a:solidFill>
                            <a:schemeClr val="tx1"/>
                          </a:solidFill>
                          <a:effectLst/>
                          <a:latin typeface="Calibri"/>
                          <a:ea typeface="+mn-ea"/>
                          <a:cs typeface="Segoe UI"/>
                        </a:rPr>
                        <a:t>Departmen</a:t>
                      </a:r>
                    </a:p>
                    <a:p>
                      <a:pPr lvl="0" algn="l">
                        <a:buNone/>
                      </a:pPr>
                      <a:r>
                        <a:rPr lang="en-US" sz="1100" b="1" i="0" u="none" strike="noStrike" kern="1200" cap="none" normalizeH="0" baseline="0">
                          <a:ln>
                            <a:noFill/>
                          </a:ln>
                          <a:solidFill>
                            <a:schemeClr val="tx1"/>
                          </a:solidFill>
                          <a:effectLst/>
                          <a:latin typeface="Calibri"/>
                          <a:ea typeface="+mn-ea"/>
                          <a:cs typeface="Segoe UI"/>
                        </a:rPr>
                        <a:t>costcenter</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68096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C02.03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Shared Services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List of resources that will be shared for all subscriptions and placed in the Management subscription.</a:t>
                      </a:r>
                    </a:p>
                    <a:p>
                      <a:pPr algn="l"/>
                      <a:r>
                        <a:rPr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51033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3787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3787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1317267">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C02.00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65716233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10624744"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C. Management Group and Subscription Organization</a:t>
            </a:r>
            <a:r>
              <a:rPr kumimoji="0" lang="en-US" sz="1800" b="0" i="0" u="none" strike="noStrike" kern="1200" cap="none" spc="0" normalizeH="0" baseline="0" noProof="0">
                <a:ln>
                  <a:noFill/>
                </a:ln>
                <a:solidFill>
                  <a:schemeClr val="tx1"/>
                </a:solidFill>
                <a:effectLst/>
                <a:uLnTx/>
                <a:uFillTx/>
                <a:latin typeface="+mn-lt"/>
                <a:ea typeface="+mn-ea"/>
                <a:cs typeface="+mn-cs"/>
              </a:rPr>
              <a:t> - Configure Subscription Quota and Capacity</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624077221"/>
              </p:ext>
            </p:extLst>
          </p:nvPr>
        </p:nvGraphicFramePr>
        <p:xfrm>
          <a:off x="168966" y="567209"/>
          <a:ext cx="6312516" cy="6042803"/>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475440">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latin typeface="+mn-lt"/>
                        </a:rPr>
                        <a:t>3. Configure Subscription Quota and Capacity</a:t>
                      </a:r>
                      <a:endParaRPr lang="en-GB" sz="1100" b="1" i="0" kern="1200">
                        <a:solidFill>
                          <a:schemeClr val="tx1"/>
                        </a:solidFill>
                        <a:effectLst/>
                        <a:latin typeface="+mn-lt"/>
                        <a:ea typeface="+mn-ea"/>
                        <a:cs typeface="Segoe UI"/>
                      </a:endParaRPr>
                    </a:p>
                  </a:txBody>
                  <a:tcPr marL="91420" marR="91420" marT="27430" marB="27430" horzOverflow="overflow"/>
                </a:tc>
                <a:extLst>
                  <a:ext uri="{0D108BD9-81ED-4DB2-BD59-A6C34878D82A}">
                    <a16:rowId xmlns:a16="http://schemas.microsoft.com/office/drawing/2014/main" val="10000"/>
                  </a:ext>
                </a:extLst>
              </a:tr>
              <a:tr h="5567363">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buFont typeface="+mj-lt"/>
                        <a:buAutoNum type="arabicPeriod"/>
                      </a:pPr>
                      <a:r>
                        <a:rPr lang="en-GB" sz="1100" kern="1200">
                          <a:solidFill>
                            <a:schemeClr val="tx1"/>
                          </a:solidFill>
                          <a:latin typeface="+mn-lt"/>
                        </a:rPr>
                        <a:t>Leverage subscriptions as scale units, scaling out resources and subscriptions as required.</a:t>
                      </a:r>
                    </a:p>
                    <a:p>
                      <a:pPr marL="228600" indent="-228600">
                        <a:buFont typeface="+mj-lt"/>
                        <a:buAutoNum type="arabicPeriod"/>
                      </a:pPr>
                      <a:endParaRPr lang="en-GB" sz="1100" kern="1200">
                        <a:solidFill>
                          <a:schemeClr val="tx1"/>
                        </a:solidFill>
                        <a:latin typeface="+mn-lt"/>
                      </a:endParaRPr>
                    </a:p>
                    <a:p>
                      <a:pPr marL="228600" indent="-228600">
                        <a:buFont typeface="+mj-lt"/>
                        <a:buAutoNum type="arabicPeriod"/>
                      </a:pPr>
                      <a:r>
                        <a:rPr lang="en-GB" sz="1100" kern="1200">
                          <a:solidFill>
                            <a:schemeClr val="tx1"/>
                          </a:solidFill>
                          <a:latin typeface="+mn-lt"/>
                        </a:rPr>
                        <a:t>Use reserved instances to prioritize reserved capacity in required regions.</a:t>
                      </a:r>
                    </a:p>
                    <a:p>
                      <a:pPr marL="228600" indent="-228600">
                        <a:buFont typeface="+mj-lt"/>
                        <a:buAutoNum type="arabicPeriod"/>
                      </a:pPr>
                      <a:endParaRPr lang="en-GB" sz="1100" kern="1200">
                        <a:solidFill>
                          <a:schemeClr val="tx1"/>
                        </a:solidFill>
                        <a:latin typeface="+mn-lt"/>
                      </a:endParaRPr>
                    </a:p>
                    <a:p>
                      <a:pPr marL="228600" indent="-228600">
                        <a:buFont typeface="+mj-lt"/>
                        <a:buAutoNum type="arabicPeriod"/>
                      </a:pPr>
                      <a:r>
                        <a:rPr lang="en-GB" sz="1100" kern="1200">
                          <a:solidFill>
                            <a:schemeClr val="tx1"/>
                          </a:solidFill>
                          <a:latin typeface="+mn-lt"/>
                        </a:rPr>
                        <a:t>This ensures that your workload will have the required services, even if there is a high demand for that resource in each region at any time.</a:t>
                      </a:r>
                    </a:p>
                    <a:p>
                      <a:pPr marL="228600" indent="-228600">
                        <a:buFont typeface="+mj-lt"/>
                        <a:buAutoNum type="arabicPeriod"/>
                      </a:pPr>
                      <a:endParaRPr lang="en-GB" sz="1100" kern="1200">
                        <a:solidFill>
                          <a:schemeClr val="tx1"/>
                        </a:solidFill>
                        <a:latin typeface="+mn-lt"/>
                      </a:endParaRPr>
                    </a:p>
                    <a:p>
                      <a:pPr marL="228600" indent="-228600">
                        <a:buFont typeface="+mj-lt"/>
                        <a:buAutoNum type="arabicPeriod"/>
                      </a:pPr>
                      <a:r>
                        <a:rPr lang="en-GB" sz="1100" kern="1200">
                          <a:solidFill>
                            <a:schemeClr val="tx1"/>
                          </a:solidFill>
                          <a:latin typeface="+mn-lt"/>
                        </a:rPr>
                        <a:t>Establish a dashboard with custom views to monitor utilized capacity levels. Setup alerts if capacity utilization is reaching critical levels (e.g., 90% CPU utilization).</a:t>
                      </a:r>
                    </a:p>
                    <a:p>
                      <a:pPr marL="228600" indent="-228600">
                        <a:buFont typeface="+mj-lt"/>
                        <a:buAutoNum type="arabicPeriod"/>
                      </a:pPr>
                      <a:endParaRPr lang="en-GB" sz="1100" kern="1200">
                        <a:solidFill>
                          <a:schemeClr val="tx1"/>
                        </a:solidFill>
                        <a:latin typeface="+mn-lt"/>
                      </a:endParaRPr>
                    </a:p>
                    <a:p>
                      <a:pPr marL="228600" indent="-228600">
                        <a:buFont typeface="+mj-lt"/>
                        <a:buAutoNum type="arabicPeriod"/>
                      </a:pPr>
                      <a:r>
                        <a:rPr lang="en-GB" sz="1100" kern="1200">
                          <a:solidFill>
                            <a:schemeClr val="tx1"/>
                          </a:solidFill>
                          <a:latin typeface="+mn-lt"/>
                        </a:rPr>
                        <a:t>Configure quota increase as a part of subscription provisioning (e.g., total available VM cores within a subscription).</a:t>
                      </a:r>
                    </a:p>
                    <a:p>
                      <a:pPr marL="228600" indent="-228600">
                        <a:buFont typeface="+mj-lt"/>
                        <a:buAutoNum type="arabicPeriod"/>
                      </a:pPr>
                      <a:endParaRPr lang="en-GB" sz="1100" kern="1200">
                        <a:solidFill>
                          <a:schemeClr val="tx1"/>
                        </a:solidFill>
                        <a:latin typeface="+mn-lt"/>
                      </a:endParaRPr>
                    </a:p>
                    <a:p>
                      <a:pPr marL="228600" indent="-228600">
                        <a:buFont typeface="+mj-lt"/>
                        <a:buAutoNum type="arabicPeriod"/>
                      </a:pPr>
                      <a:r>
                        <a:rPr lang="en-GB" sz="1100" kern="1200">
                          <a:solidFill>
                            <a:schemeClr val="tx1"/>
                          </a:solidFill>
                          <a:latin typeface="+mn-lt"/>
                        </a:rPr>
                        <a:t>Govern subscription quotas using Azure Policy</a:t>
                      </a:r>
                    </a:p>
                    <a:p>
                      <a:pPr marL="228600" indent="-228600">
                        <a:buFont typeface="+mj-lt"/>
                        <a:buAutoNum type="arabicPeriod"/>
                      </a:pPr>
                      <a:endParaRPr lang="en-GB" sz="1100" kern="1200">
                        <a:solidFill>
                          <a:schemeClr val="tx1"/>
                        </a:solidFill>
                        <a:latin typeface="+mn-lt"/>
                      </a:endParaRPr>
                    </a:p>
                    <a:p>
                      <a:pPr marL="228600" indent="-228600">
                        <a:buFont typeface="+mj-lt"/>
                        <a:buAutoNum type="arabicPeriod"/>
                      </a:pPr>
                      <a:r>
                        <a:rPr lang="en-GB" sz="1100" kern="1200">
                          <a:solidFill>
                            <a:schemeClr val="tx1"/>
                          </a:solidFill>
                          <a:latin typeface="+mn-lt"/>
                        </a:rPr>
                        <a:t>Ensure required services and features are available within the chosen deployment regions.</a:t>
                      </a:r>
                    </a:p>
                    <a:p>
                      <a:pPr marL="0" indent="0">
                        <a:buFont typeface="Arial" panose="020B0604020202020204" pitchFamily="34" charset="0"/>
                        <a:buNone/>
                      </a:pPr>
                      <a:endParaRPr lang="en-GB" sz="1100" kern="1200">
                        <a:solidFill>
                          <a:schemeClr val="tx1"/>
                        </a:solidFill>
                        <a:latin typeface="+mn-lt"/>
                        <a:ea typeface="+mn-ea"/>
                        <a:cs typeface="+mn-cs"/>
                      </a:endParaRPr>
                    </a:p>
                  </a:txBody>
                  <a:tcPr marL="91420" marR="91420" marT="27430" marB="27430" horzOverflow="overflow"/>
                </a:tc>
                <a:extLst>
                  <a:ext uri="{0D108BD9-81ED-4DB2-BD59-A6C34878D82A}">
                    <a16:rowId xmlns:a16="http://schemas.microsoft.com/office/drawing/2014/main" val="10001"/>
                  </a:ext>
                </a:extLst>
              </a:tr>
            </a:tbl>
          </a:graphicData>
        </a:graphic>
      </p:graphicFrame>
      <p:graphicFrame>
        <p:nvGraphicFramePr>
          <p:cNvPr id="5" name="Group 2059">
            <a:extLst>
              <a:ext uri="{FF2B5EF4-FFF2-40B4-BE49-F238E27FC236}">
                <a16:creationId xmlns:a16="http://schemas.microsoft.com/office/drawing/2014/main" id="{3468A406-C481-40AF-BFDE-9A28B745A2BE}"/>
              </a:ext>
            </a:extLst>
          </p:cNvPr>
          <p:cNvGraphicFramePr>
            <a:graphicFrameLocks noGrp="1"/>
          </p:cNvGraphicFramePr>
          <p:nvPr>
            <p:extLst>
              <p:ext uri="{D42A27DB-BD31-4B8C-83A1-F6EECF244321}">
                <p14:modId xmlns:p14="http://schemas.microsoft.com/office/powerpoint/2010/main" val="1571560627"/>
              </p:ext>
            </p:extLst>
          </p:nvPr>
        </p:nvGraphicFramePr>
        <p:xfrm>
          <a:off x="6807200" y="567206"/>
          <a:ext cx="5176849" cy="6475918"/>
        </p:xfrm>
        <a:graphic>
          <a:graphicData uri="http://schemas.openxmlformats.org/drawingml/2006/table">
            <a:tbl>
              <a:tblPr firstRow="1" bandRow="1">
                <a:tableStyleId>{1FECB4D8-DB02-4DC6-A0A2-4F2EBAE1DC90}</a:tableStyleId>
              </a:tblPr>
              <a:tblGrid>
                <a:gridCol w="516965">
                  <a:extLst>
                    <a:ext uri="{9D8B030D-6E8A-4147-A177-3AD203B41FA5}">
                      <a16:colId xmlns:a16="http://schemas.microsoft.com/office/drawing/2014/main" val="3486393552"/>
                    </a:ext>
                  </a:extLst>
                </a:gridCol>
                <a:gridCol w="1406413">
                  <a:extLst>
                    <a:ext uri="{9D8B030D-6E8A-4147-A177-3AD203B41FA5}">
                      <a16:colId xmlns:a16="http://schemas.microsoft.com/office/drawing/2014/main" val="2700619767"/>
                    </a:ext>
                  </a:extLst>
                </a:gridCol>
                <a:gridCol w="2645634">
                  <a:extLst>
                    <a:ext uri="{9D8B030D-6E8A-4147-A177-3AD203B41FA5}">
                      <a16:colId xmlns:a16="http://schemas.microsoft.com/office/drawing/2014/main" val="2959152633"/>
                    </a:ext>
                  </a:extLst>
                </a:gridCol>
                <a:gridCol w="607837">
                  <a:extLst>
                    <a:ext uri="{9D8B030D-6E8A-4147-A177-3AD203B41FA5}">
                      <a16:colId xmlns:a16="http://schemas.microsoft.com/office/drawing/2014/main" val="3807246700"/>
                    </a:ext>
                  </a:extLst>
                </a:gridCol>
              </a:tblGrid>
              <a:tr h="23177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5810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C03.01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App teams can create/request new subscriptions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lang="en-US" sz="1100">
                          <a:latin typeface="Calibri"/>
                        </a:rPr>
                        <a:t>Allow app teams to create new subscriptions based on the principle of subscription democracy. (yes/no)</a:t>
                      </a:r>
                      <a:endParaRPr kumimoji="0" lang="en-GB" sz="1100" b="0" u="none" strike="noStrike" kern="1200" cap="none" normalizeH="0" baseline="0">
                        <a:ln>
                          <a:noFill/>
                        </a:ln>
                        <a:solidFill>
                          <a:srgbClr val="020202"/>
                        </a:solidFill>
                        <a:effectLst/>
                        <a:latin typeface="+mn-lt"/>
                      </a:endParaRPr>
                    </a:p>
                    <a:p>
                      <a:pPr lvl="0" algn="l">
                        <a:buNone/>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12693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C03.02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App owners can purchase reserved instances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Allow designated roles to purchase reserved instances to reduce cost with an approval workflow.</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5810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C03.03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Capacity and Limit Monitoring Dashboard</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Create subscription and capacity limit dashboards.</a:t>
                      </a:r>
                    </a:p>
                    <a:p>
                      <a:pPr algn="l"/>
                      <a:r>
                        <a:rPr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5810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C03.04</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Services and Quota needed in each Region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1" u="none" strike="noStrike" kern="1200" cap="none" normalizeH="0" baseline="0">
                          <a:ln>
                            <a:noFill/>
                          </a:ln>
                          <a:solidFill>
                            <a:schemeClr val="tx1"/>
                          </a:solidFill>
                          <a:effectLst/>
                          <a:latin typeface="Calibri"/>
                        </a:rPr>
                        <a:t>Note: </a:t>
                      </a:r>
                      <a:r>
                        <a:rPr kumimoji="0" lang="en-US" sz="1100" b="0" u="none" strike="noStrike" kern="1200" cap="none" normalizeH="0" baseline="0">
                          <a:ln>
                            <a:noFill/>
                          </a:ln>
                          <a:solidFill>
                            <a:schemeClr val="tx1"/>
                          </a:solidFill>
                          <a:effectLst/>
                          <a:latin typeface="Calibri"/>
                        </a:rPr>
                        <a:t>List which services are required for each region and plan for capacity based on regional quotas.</a:t>
                      </a:r>
                    </a:p>
                    <a:p>
                      <a:pPr algn="l"/>
                      <a:r>
                        <a:rPr kumimoji="0"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7556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C03.05</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Policies to govern resources and quotas per landing zones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1" u="none" strike="noStrike" kern="1200" cap="none" normalizeH="0" baseline="0">
                          <a:ln>
                            <a:noFill/>
                          </a:ln>
                          <a:solidFill>
                            <a:schemeClr val="tx1"/>
                          </a:solidFill>
                          <a:effectLst/>
                          <a:latin typeface="Calibri"/>
                        </a:rPr>
                        <a:t>Note: </a:t>
                      </a:r>
                      <a:r>
                        <a:rPr kumimoji="0" lang="en-US" sz="1100" b="0" u="none" strike="noStrike" kern="1200" cap="none" normalizeH="0" baseline="0">
                          <a:ln>
                            <a:noFill/>
                          </a:ln>
                          <a:solidFill>
                            <a:schemeClr val="tx1"/>
                          </a:solidFill>
                          <a:effectLst/>
                          <a:latin typeface="Calibri"/>
                        </a:rPr>
                        <a:t>List which services and what capacity are required per landing zone and whether they will be within quota limits.</a:t>
                      </a:r>
                    </a:p>
                    <a:p>
                      <a:pPr algn="l"/>
                      <a:r>
                        <a:rPr kumimoji="0"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5810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C03.06</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Allowed resources within landing zones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kumimoji="0" lang="en-US" sz="1100" b="1" u="none" strike="noStrike" kern="1200" cap="none" normalizeH="0" baseline="0">
                          <a:ln>
                            <a:noFill/>
                          </a:ln>
                          <a:solidFill>
                            <a:schemeClr val="tx1"/>
                          </a:solidFill>
                          <a:effectLst/>
                          <a:latin typeface="Calibri"/>
                        </a:rPr>
                        <a:t>Note: </a:t>
                      </a:r>
                      <a:r>
                        <a:rPr kumimoji="0" lang="en-US" sz="1100" b="0" u="none" strike="noStrike" kern="1200" cap="none" normalizeH="0" baseline="0">
                          <a:ln>
                            <a:noFill/>
                          </a:ln>
                          <a:solidFill>
                            <a:schemeClr val="tx1"/>
                          </a:solidFill>
                          <a:effectLst/>
                          <a:latin typeface="Calibri"/>
                        </a:rPr>
                        <a:t>Decide which resources will be allowed and restricted per landing zone and govern with policies.</a:t>
                      </a:r>
                    </a:p>
                    <a:p>
                      <a:pPr algn="l"/>
                      <a:r>
                        <a:rPr kumimoji="0" lang="en-US" sz="1100" b="1" u="none" strike="noStrike" kern="1200" cap="none" normalizeH="0" baseline="0">
                          <a:ln>
                            <a:noFill/>
                          </a:ln>
                          <a:solidFill>
                            <a:schemeClr val="tx1"/>
                          </a:solidFill>
                          <a:effectLst/>
                          <a:latin typeface="Calibri"/>
                        </a:rPr>
                        <a:t>Decision:</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b="0">
                          <a:latin typeface="Calibri"/>
                          <a:cs typeface="Segoe UI"/>
                        </a:rPr>
                        <a:t>Manual</a:t>
                      </a: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1461790">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C03.00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346243005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C. Management Group and Subscription Organization</a:t>
            </a:r>
            <a:r>
              <a:rPr kumimoji="0" lang="en-GB" sz="1800" b="0" i="0" u="none" strike="noStrike" kern="1200" cap="none" spc="0" normalizeH="0" baseline="0" noProof="0">
                <a:ln>
                  <a:noFill/>
                </a:ln>
                <a:solidFill>
                  <a:schemeClr val="tx1"/>
                </a:solidFill>
                <a:effectLst/>
                <a:uLnTx/>
                <a:uFillTx/>
                <a:latin typeface="+mn-lt"/>
                <a:ea typeface="+mn-ea"/>
                <a:cs typeface="+mn-cs"/>
              </a:rPr>
              <a:t> - Establish Cost Management</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4" name="Group 2020"/>
          <p:cNvGraphicFramePr>
            <a:graphicFrameLocks noGrp="1"/>
          </p:cNvGraphicFramePr>
          <p:nvPr>
            <p:extLst>
              <p:ext uri="{D42A27DB-BD31-4B8C-83A1-F6EECF244321}">
                <p14:modId xmlns:p14="http://schemas.microsoft.com/office/powerpoint/2010/main" val="3544328112"/>
              </p:ext>
            </p:extLst>
          </p:nvPr>
        </p:nvGraphicFramePr>
        <p:xfrm>
          <a:off x="168966" y="567207"/>
          <a:ext cx="6312516" cy="5771123"/>
        </p:xfrm>
        <a:graphic>
          <a:graphicData uri="http://schemas.openxmlformats.org/drawingml/2006/table">
            <a:tbl>
              <a:tblPr firstRow="1" bandRow="1">
                <a:tableStyleId>{F2DE63D5-997A-4646-A377-4702673A728D}</a:tableStyleId>
              </a:tblPr>
              <a:tblGrid>
                <a:gridCol w="6312516">
                  <a:extLst>
                    <a:ext uri="{9D8B030D-6E8A-4147-A177-3AD203B41FA5}">
                      <a16:colId xmlns:a16="http://schemas.microsoft.com/office/drawing/2014/main" val="20000"/>
                    </a:ext>
                  </a:extLst>
                </a:gridCol>
              </a:tblGrid>
              <a:tr h="393584">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GB" sz="1100" b="1" kern="1200">
                          <a:solidFill>
                            <a:schemeClr val="tx1"/>
                          </a:solidFill>
                          <a:effectLst/>
                        </a:rPr>
                        <a:t>4. Establish Cost Management</a:t>
                      </a:r>
                      <a:endParaRPr lang="en-GB" sz="1100" b="1" i="0" kern="1200">
                        <a:solidFill>
                          <a:schemeClr val="tx1"/>
                        </a:solidFill>
                        <a:effectLst/>
                        <a:latin typeface="Segoe UI" panose="020B0502040204020203" pitchFamily="34" charset="0"/>
                        <a:ea typeface="+mn-ea"/>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4"/>
                  </a:ext>
                </a:extLst>
              </a:tr>
              <a:tr h="5377539">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228600" indent="-228600">
                        <a:spcBef>
                          <a:spcPts val="600"/>
                        </a:spcBef>
                        <a:spcAft>
                          <a:spcPts val="600"/>
                        </a:spcAft>
                        <a:buFont typeface="+mj-lt"/>
                        <a:buAutoNum type="arabicPeriod"/>
                      </a:pPr>
                      <a:r>
                        <a:rPr lang="en-GB" sz="1100">
                          <a:latin typeface="+mn-lt"/>
                        </a:rPr>
                        <a:t>Use Azure Cost Management for the first level of aggregation and make it available to application owners.</a:t>
                      </a:r>
                    </a:p>
                    <a:p>
                      <a:pPr marL="228600" indent="-228600">
                        <a:spcBef>
                          <a:spcPts val="600"/>
                        </a:spcBef>
                        <a:spcAft>
                          <a:spcPts val="600"/>
                        </a:spcAft>
                        <a:buFont typeface="+mj-lt"/>
                        <a:buAutoNum type="arabicPeriod"/>
                      </a:pPr>
                      <a:r>
                        <a:rPr lang="en-GB" sz="1100">
                          <a:latin typeface="+mn-lt"/>
                        </a:rPr>
                        <a:t>Use Azure Resource Tags for cost categorization and resource grouping.</a:t>
                      </a:r>
                      <a:endParaRPr lang="en-US" sz="1100">
                        <a:latin typeface="+mn-lt"/>
                        <a:cs typeface="Segoe UI" panose="020B0502040204020203" pitchFamily="34" charset="0"/>
                      </a:endParaRPr>
                    </a:p>
                  </a:txBody>
                  <a:tcPr marL="91420" marR="91420" marT="27430" marB="27430" horzOverflow="overflow"/>
                </a:tc>
                <a:extLst>
                  <a:ext uri="{0D108BD9-81ED-4DB2-BD59-A6C34878D82A}">
                    <a16:rowId xmlns:a16="http://schemas.microsoft.com/office/drawing/2014/main" val="10005"/>
                  </a:ext>
                </a:extLst>
              </a:tr>
            </a:tbl>
          </a:graphicData>
        </a:graphic>
      </p:graphicFrame>
      <p:graphicFrame>
        <p:nvGraphicFramePr>
          <p:cNvPr id="5" name="Group 2059">
            <a:extLst>
              <a:ext uri="{FF2B5EF4-FFF2-40B4-BE49-F238E27FC236}">
                <a16:creationId xmlns:a16="http://schemas.microsoft.com/office/drawing/2014/main" id="{34E3B74A-80D1-44E9-8B0D-20E1EA465473}"/>
              </a:ext>
            </a:extLst>
          </p:cNvPr>
          <p:cNvGraphicFramePr>
            <a:graphicFrameLocks noGrp="1"/>
          </p:cNvGraphicFramePr>
          <p:nvPr>
            <p:extLst>
              <p:ext uri="{D42A27DB-BD31-4B8C-83A1-F6EECF244321}">
                <p14:modId xmlns:p14="http://schemas.microsoft.com/office/powerpoint/2010/main" val="911660742"/>
              </p:ext>
            </p:extLst>
          </p:nvPr>
        </p:nvGraphicFramePr>
        <p:xfrm>
          <a:off x="6807200" y="567206"/>
          <a:ext cx="5176849" cy="5815311"/>
        </p:xfrm>
        <a:graphic>
          <a:graphicData uri="http://schemas.openxmlformats.org/drawingml/2006/table">
            <a:tbl>
              <a:tblPr firstRow="1" bandRow="1">
                <a:tableStyleId>{1FECB4D8-DB02-4DC6-A0A2-4F2EBAE1DC90}</a:tableStyleId>
              </a:tblPr>
              <a:tblGrid>
                <a:gridCol w="606612">
                  <a:extLst>
                    <a:ext uri="{9D8B030D-6E8A-4147-A177-3AD203B41FA5}">
                      <a16:colId xmlns:a16="http://schemas.microsoft.com/office/drawing/2014/main" val="2414770665"/>
                    </a:ext>
                  </a:extLst>
                </a:gridCol>
                <a:gridCol w="1316766">
                  <a:extLst>
                    <a:ext uri="{9D8B030D-6E8A-4147-A177-3AD203B41FA5}">
                      <a16:colId xmlns:a16="http://schemas.microsoft.com/office/drawing/2014/main" val="2700619767"/>
                    </a:ext>
                  </a:extLst>
                </a:gridCol>
                <a:gridCol w="2717351">
                  <a:extLst>
                    <a:ext uri="{9D8B030D-6E8A-4147-A177-3AD203B41FA5}">
                      <a16:colId xmlns:a16="http://schemas.microsoft.com/office/drawing/2014/main" val="2959152633"/>
                    </a:ext>
                  </a:extLst>
                </a:gridCol>
                <a:gridCol w="536120">
                  <a:extLst>
                    <a:ext uri="{9D8B030D-6E8A-4147-A177-3AD203B41FA5}">
                      <a16:colId xmlns:a16="http://schemas.microsoft.com/office/drawing/2014/main" val="3807246700"/>
                    </a:ext>
                  </a:extLst>
                </a:gridCol>
              </a:tblGrid>
              <a:tr h="215966">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Index</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US" sz="1100" b="1" i="1" kern="1200">
                          <a:solidFill>
                            <a:schemeClr val="tx1"/>
                          </a:solidFill>
                          <a:effectLst/>
                          <a:latin typeface="Calibri"/>
                          <a:ea typeface="+mn-ea"/>
                          <a:cs typeface="Segoe UI"/>
                        </a:rPr>
                        <a:t>Item</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solidFill>
                            <a:schemeClr val="tx1"/>
                          </a:solidFill>
                          <a:latin typeface="Calibri"/>
                        </a:rPr>
                        <a:t>Decision Details</a:t>
                      </a:r>
                    </a:p>
                  </a:txBody>
                  <a:tcPr marL="45713" marR="45713" marT="27428" marB="274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100" b="1" i="0" u="none" strike="noStrike" noProof="0">
                          <a:solidFill>
                            <a:schemeClr val="tx1"/>
                          </a:solidFill>
                          <a:latin typeface="Calibri"/>
                        </a:rPr>
                        <a:t>Type</a:t>
                      </a:r>
                    </a:p>
                  </a:txBody>
                  <a:tcPr marL="45713" marR="45713" marT="27428" marB="27428">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3151792"/>
                  </a:ext>
                </a:extLst>
              </a:tr>
              <a:tr h="5414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C04.01</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a:cs typeface="Segoe UI"/>
                        </a:rPr>
                        <a:t>Tags enforce for billing</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Calibri"/>
                        </a:rPr>
                        <a:t>Note: </a:t>
                      </a:r>
                      <a:r>
                        <a:rPr lang="en-US" sz="1100">
                          <a:latin typeface="Calibri"/>
                        </a:rPr>
                        <a:t>Create cost center tags for resources for billing reports</a:t>
                      </a:r>
                      <a:endParaRPr kumimoji="0" lang="en-GB" sz="1100" b="0" u="none" strike="noStrike" kern="1200" cap="none" normalizeH="0" baseline="0">
                        <a:ln>
                          <a:noFill/>
                        </a:ln>
                        <a:solidFill>
                          <a:srgbClr val="020202"/>
                        </a:solidFill>
                        <a:effectLst/>
                        <a:latin typeface="+mn-lt"/>
                      </a:endParaRPr>
                    </a:p>
                    <a:p>
                      <a:pPr lvl="0" algn="l">
                        <a:buNone/>
                      </a:pPr>
                      <a:r>
                        <a:rPr lang="en-US" sz="1100" b="1">
                          <a:latin typeface="Calibri"/>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12700">
                      <a:solidFill>
                        <a:schemeClr val="tx1"/>
                      </a:solidFill>
                    </a:lnT>
                    <a:lnB w="6350">
                      <a:solidFill>
                        <a:schemeClr val="bg1">
                          <a:lumMod val="65000"/>
                        </a:schemeClr>
                      </a:solidFill>
                    </a:lnB>
                  </a:tcPr>
                </a:tc>
                <a:extLst>
                  <a:ext uri="{0D108BD9-81ED-4DB2-BD59-A6C34878D82A}">
                    <a16:rowId xmlns:a16="http://schemas.microsoft.com/office/drawing/2014/main" val="898174313"/>
                  </a:ext>
                </a:extLst>
              </a:tr>
              <a:tr h="11767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C04.02</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rPr>
                        <a:t>Additional tags being enforced or optional</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Decide which baseline and additional tags will be applied to resources, document and share.</a:t>
                      </a:r>
                    </a:p>
                    <a:p>
                      <a:pPr algn="l"/>
                      <a:r>
                        <a:rPr lang="en-US" sz="1100" b="1" i="0" u="none" strike="noStrike" kern="1200" cap="none" normalizeH="0" baseline="0">
                          <a:ln>
                            <a:noFill/>
                          </a:ln>
                          <a:solidFill>
                            <a:schemeClr val="tx1"/>
                          </a:solidFill>
                          <a:effectLst/>
                          <a:latin typeface="Calibri"/>
                          <a:ea typeface="+mn-ea"/>
                          <a:cs typeface="Segoe U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2210312527"/>
                  </a:ext>
                </a:extLst>
              </a:tr>
              <a:tr h="7041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C04.03</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100" b="0" i="1" u="none" strike="noStrike" kern="1200" cap="none" normalizeH="0" baseline="0">
                          <a:ln>
                            <a:noFill/>
                          </a:ln>
                          <a:solidFill>
                            <a:schemeClr val="tx1"/>
                          </a:solidFill>
                          <a:effectLst/>
                          <a:latin typeface="Calibri"/>
                          <a:ea typeface="+mn-ea"/>
                          <a:cs typeface="Segoe UI"/>
                        </a:rPr>
                        <a:t>Shared Services</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r>
                        <a:rPr lang="en-US" sz="1100" b="1" u="none" strike="noStrike" kern="1200" cap="none" normalizeH="0" baseline="0">
                          <a:ln>
                            <a:noFill/>
                          </a:ln>
                          <a:solidFill>
                            <a:schemeClr val="tx1"/>
                          </a:solidFill>
                          <a:effectLst/>
                          <a:latin typeface="Calibri"/>
                        </a:rPr>
                        <a:t>Note: </a:t>
                      </a:r>
                      <a:r>
                        <a:rPr lang="en-US" sz="1100" b="0" u="none" strike="noStrike" kern="1200" cap="none" normalizeH="0" baseline="0">
                          <a:ln>
                            <a:noFill/>
                          </a:ln>
                          <a:solidFill>
                            <a:schemeClr val="tx1"/>
                          </a:solidFill>
                          <a:effectLst/>
                          <a:latin typeface="Calibri"/>
                        </a:rPr>
                        <a:t>Establish tags to distinguish which common resources are shared for all subscriptions.</a:t>
                      </a:r>
                    </a:p>
                    <a:p>
                      <a:pPr algn="l"/>
                      <a:r>
                        <a:rPr lang="en-US" sz="1100" b="1" u="none" strike="noStrike" kern="1200" cap="none" normalizeH="0" baseline="0">
                          <a:ln>
                            <a:noFill/>
                          </a:ln>
                          <a:solidFill>
                            <a:schemeClr val="tx1"/>
                          </a:solidFill>
                          <a:effectLst/>
                          <a:latin typeface="Calibri"/>
                        </a:rPr>
                        <a:t>Decision: </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r>
                        <a:rPr lang="en-US" sz="1100">
                          <a:latin typeface="Calibri"/>
                          <a:cs typeface="Segoe UI"/>
                        </a:rPr>
                        <a:t>Manual</a:t>
                      </a: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383156667"/>
                  </a:ext>
                </a:extLst>
              </a:tr>
              <a:tr h="5386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noFill/>
                  </a:tcPr>
                </a:tc>
                <a:extLst>
                  <a:ext uri="{0D108BD9-81ED-4DB2-BD59-A6C34878D82A}">
                    <a16:rowId xmlns:a16="http://schemas.microsoft.com/office/drawing/2014/main" val="2243913213"/>
                  </a:ext>
                </a:extLst>
              </a:tr>
              <a:tr h="7005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50118786"/>
                  </a:ext>
                </a:extLst>
              </a:tr>
              <a:tr h="5386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u="none" strike="noStrike" kern="1200" cap="none" normalizeH="0" baseline="0">
                        <a:ln>
                          <a:noFill/>
                        </a:ln>
                        <a:solidFill>
                          <a:schemeClr val="tx1"/>
                        </a:solidFill>
                        <a:effectLst/>
                        <a:latin typeface="Calibr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lvl="0" indent="0" algn="l" defTabSz="914400">
                        <a:lnSpc>
                          <a:spcPct val="100000"/>
                        </a:lnSpc>
                        <a:spcBef>
                          <a:spcPts val="0"/>
                        </a:spcBef>
                        <a:spcAft>
                          <a:spcPts val="0"/>
                        </a:spcAft>
                        <a:buNone/>
                        <a:tabLst/>
                        <a:defRPr/>
                      </a:pPr>
                      <a:endParaRPr lang="en-US" sz="1100" b="0">
                        <a:latin typeface="Calibri"/>
                        <a:cs typeface="Segoe UI"/>
                      </a:endParaRPr>
                    </a:p>
                  </a:txBody>
                  <a:tcPr marL="45713" marR="45713" marT="27428" marB="27428">
                    <a:lnL w="6350" cap="flat" cmpd="sng" algn="ctr">
                      <a:solidFill>
                        <a:schemeClr val="bg1">
                          <a:lumMod val="65000"/>
                        </a:schemeClr>
                      </a:solidFill>
                      <a:prstDash val="solid"/>
                      <a:round/>
                      <a:headEnd type="none" w="med" len="med"/>
                      <a:tailEnd type="none" w="med" len="med"/>
                    </a:lnL>
                    <a:lnR w="6350">
                      <a:solidFill>
                        <a:schemeClr val="bg1">
                          <a:lumMod val="65000"/>
                        </a:schemeClr>
                      </a:solidFill>
                    </a:lnR>
                    <a:lnT w="6350" cap="flat" cmpd="sng" algn="ctr">
                      <a:solidFill>
                        <a:schemeClr val="bg1">
                          <a:lumMod val="65000"/>
                        </a:schemeClr>
                      </a:solidFill>
                      <a:prstDash val="solid"/>
                      <a:round/>
                      <a:headEnd type="none" w="med" len="med"/>
                      <a:tailEnd type="none" w="med" len="med"/>
                    </a:lnT>
                    <a:lnB w="6350">
                      <a:solidFill>
                        <a:schemeClr val="bg1">
                          <a:lumMod val="65000"/>
                        </a:schemeClr>
                      </a:solidFill>
                    </a:lnB>
                  </a:tcPr>
                </a:tc>
                <a:extLst>
                  <a:ext uri="{0D108BD9-81ED-4DB2-BD59-A6C34878D82A}">
                    <a16:rowId xmlns:a16="http://schemas.microsoft.com/office/drawing/2014/main" val="3619563071"/>
                  </a:ext>
                </a:extLst>
              </a:tr>
              <a:tr h="1355098">
                <a:tc>
                  <a:txBody>
                    <a:body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100" b="0" i="1" u="none" strike="noStrike" kern="1200" cap="none" normalizeH="0" baseline="0">
                          <a:ln>
                            <a:noFill/>
                          </a:ln>
                          <a:solidFill>
                            <a:schemeClr val="tx1"/>
                          </a:solidFill>
                          <a:effectLst/>
                          <a:latin typeface="Calibri"/>
                          <a:ea typeface="+mn-ea"/>
                          <a:cs typeface="Segoe UI"/>
                        </a:rPr>
                        <a:t>C04.00</a:t>
                      </a: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lang="en-US" altLang="en-US" sz="1100" b="0" i="1" u="none" strike="noStrike" kern="1200" cap="none" normalizeH="0" baseline="0">
                          <a:ln>
                            <a:noFill/>
                          </a:ln>
                          <a:solidFill>
                            <a:schemeClr val="tx1"/>
                          </a:solidFill>
                          <a:effectLst/>
                          <a:latin typeface="Calibri"/>
                        </a:rPr>
                        <a:t>Additional Notes</a:t>
                      </a:r>
                      <a:endParaRPr kumimoji="0" lang="en-US" altLang="en-US" sz="1100" b="0" i="1"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lvl="0" algn="l">
                        <a:buNone/>
                      </a:pPr>
                      <a:endParaRPr kumimoji="0" lang="en-US" sz="1100" b="0" i="0" u="none" strike="noStrike" kern="1200" cap="none" normalizeH="0" baseline="0">
                        <a:ln>
                          <a:noFill/>
                        </a:ln>
                        <a:solidFill>
                          <a:schemeClr val="tx1"/>
                        </a:solidFill>
                        <a:effectLst/>
                        <a:latin typeface="Calibri"/>
                        <a:ea typeface="+mn-ea"/>
                        <a:cs typeface="Segoe UI"/>
                      </a:endParaRPr>
                    </a:p>
                  </a:txBody>
                  <a:tcPr marL="45713" marR="45713" marT="27428" marB="27428">
                    <a:lnL w="6350">
                      <a:solidFill>
                        <a:schemeClr val="bg1">
                          <a:lumMod val="65000"/>
                        </a:schemeClr>
                      </a:solidFill>
                    </a:lnL>
                    <a:lnR w="6350">
                      <a:solidFill>
                        <a:schemeClr val="bg1">
                          <a:lumMod val="65000"/>
                        </a:schemeClr>
                      </a:solidFill>
                    </a:lnR>
                    <a:lnT w="6350">
                      <a:solidFill>
                        <a:schemeClr val="bg1">
                          <a:lumMod val="65000"/>
                        </a:schemeClr>
                      </a:solidFill>
                    </a:lnT>
                    <a:lnB w="6350">
                      <a:solidFill>
                        <a:schemeClr val="bg1">
                          <a:lumMod val="65000"/>
                        </a:schemeClr>
                      </a:solidFill>
                    </a:lnB>
                  </a:tcPr>
                </a:tc>
                <a:extLst>
                  <a:ext uri="{0D108BD9-81ED-4DB2-BD59-A6C34878D82A}">
                    <a16:rowId xmlns:a16="http://schemas.microsoft.com/office/drawing/2014/main" val="1298763977"/>
                  </a:ext>
                </a:extLst>
              </a:tr>
            </a:tbl>
          </a:graphicData>
        </a:graphic>
      </p:graphicFrame>
    </p:spTree>
    <p:custDataLst>
      <p:tags r:id="rId1"/>
    </p:custDataLst>
    <p:extLst>
      <p:ext uri="{BB962C8B-B14F-4D97-AF65-F5344CB8AC3E}">
        <p14:creationId xmlns:p14="http://schemas.microsoft.com/office/powerpoint/2010/main" val="13865866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2.potx" id="{6B2D611F-5E47-476C-8473-64D0FE156BC8}" vid="{F523128B-493C-4D15-ACCA-4BB0486D8EA4}"/>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c2fe79a6-8abe-455d-ad41-5c60efd42c27">
      <UserInfo>
        <DisplayName/>
        <AccountId xsi:nil="true"/>
        <AccountType/>
      </UserInfo>
    </SharedWithUsers>
    <_Flow_SignoffStatus xmlns="e051f109-40f0-40d8-b5d0-4f6fc7578ce5" xsi:nil="true"/>
    <lcf76f155ced4ddcb4097134ff3c332f xmlns="e051f109-40f0-40d8-b5d0-4f6fc7578ce5">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12DB734CAC46429CDE35839BF83CB7" ma:contentTypeVersion="24" ma:contentTypeDescription="Create a new document." ma:contentTypeScope="" ma:versionID="0c364197765e44e6ef61c2954071f10e">
  <xsd:schema xmlns:xsd="http://www.w3.org/2001/XMLSchema" xmlns:xs="http://www.w3.org/2001/XMLSchema" xmlns:p="http://schemas.microsoft.com/office/2006/metadata/properties" xmlns:ns1="http://schemas.microsoft.com/sharepoint/v3" xmlns:ns2="e051f109-40f0-40d8-b5d0-4f6fc7578ce5" xmlns:ns3="c2fe79a6-8abe-455d-ad41-5c60efd42c27" xmlns:ns4="230e9df3-be65-4c73-a93b-d1236ebd677e" targetNamespace="http://schemas.microsoft.com/office/2006/metadata/properties" ma:root="true" ma:fieldsID="6794936023b2a624b92ddb3204fa103f" ns1:_="" ns2:_="" ns3:_="" ns4:_="">
    <xsd:import namespace="http://schemas.microsoft.com/sharepoint/v3"/>
    <xsd:import namespace="e051f109-40f0-40d8-b5d0-4f6fc7578ce5"/>
    <xsd:import namespace="c2fe79a6-8abe-455d-ad41-5c60efd42c2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_Flow_SignoffStatus"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51f109-40f0-40d8-b5d0-4f6fc7578c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0" nillable="true" ma:displayName="Sign-off status" ma:internalName="Sign_x002d_off_x0020_status">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2fe79a6-8abe-455d-ad41-5c60efd42c2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12b3914-fd28-4b53-a746-fcfd87edfe12}" ma:internalName="TaxCatchAll" ma:showField="CatchAllData" ma:web="c2fe79a6-8abe-455d-ad41-5c60efd42c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61E553-3D04-409F-AC92-5682B6092374}">
  <ds:schemaRefs>
    <ds:schemaRef ds:uri="http://schemas.microsoft.com/office/2006/documentManagement/types"/>
    <ds:schemaRef ds:uri="http://schemas.microsoft.com/office/2006/metadata/properties"/>
    <ds:schemaRef ds:uri="http://schemas.microsoft.com/office/infopath/2007/PartnerControls"/>
    <ds:schemaRef ds:uri="http://purl.org/dc/terms/"/>
    <ds:schemaRef ds:uri="http://purl.org/dc/dcmitype/"/>
    <ds:schemaRef ds:uri="http://schemas.openxmlformats.org/package/2006/metadata/core-properties"/>
    <ds:schemaRef ds:uri="http://schemas.microsoft.com/sharepoint/v3"/>
    <ds:schemaRef ds:uri="http://purl.org/dc/elements/1.1/"/>
    <ds:schemaRef ds:uri="230e9df3-be65-4c73-a93b-d1236ebd677e"/>
    <ds:schemaRef ds:uri="c2fe79a6-8abe-455d-ad41-5c60efd42c27"/>
    <ds:schemaRef ds:uri="e051f109-40f0-40d8-b5d0-4f6fc7578ce5"/>
    <ds:schemaRef ds:uri="http://www.w3.org/XML/1998/namespace"/>
  </ds:schemaRefs>
</ds:datastoreItem>
</file>

<file path=customXml/itemProps2.xml><?xml version="1.0" encoding="utf-8"?>
<ds:datastoreItem xmlns:ds="http://schemas.openxmlformats.org/officeDocument/2006/customXml" ds:itemID="{2CD174D0-C5C5-4304-B2C2-AF6D79BC8ABA}">
  <ds:schemaRefs>
    <ds:schemaRef ds:uri="230e9df3-be65-4c73-a93b-d1236ebd677e"/>
    <ds:schemaRef ds:uri="c2fe79a6-8abe-455d-ad41-5c60efd42c27"/>
    <ds:schemaRef ds:uri="e051f109-40f0-40d8-b5d0-4f6fc7578c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2C1CC33-8B60-46CF-9407-57222F03309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7957</Words>
  <Application>Microsoft Macintosh PowerPoint</Application>
  <PresentationFormat>Widescreen</PresentationFormat>
  <Paragraphs>1129</Paragraphs>
  <Slides>31</Slides>
  <Notes>29</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31</vt:i4>
      </vt:variant>
    </vt:vector>
  </HeadingPairs>
  <TitlesOfParts>
    <vt:vector size="45" baseType="lpstr">
      <vt:lpstr>Arial</vt:lpstr>
      <vt:lpstr>Calibri</vt:lpstr>
      <vt:lpstr>Calibri Light</vt:lpstr>
      <vt:lpstr>Consolas</vt:lpstr>
      <vt:lpstr>Franklin Gothic Book</vt:lpstr>
      <vt:lpstr>Roboto Condensed</vt:lpstr>
      <vt:lpstr>Segoe UI</vt:lpstr>
      <vt:lpstr>Segoe UI Semibold</vt:lpstr>
      <vt:lpstr>Wingdings</vt:lpstr>
      <vt:lpstr>Office Theme</vt:lpstr>
      <vt:lpstr>Office Theme</vt:lpstr>
      <vt:lpstr>White Template</vt:lpstr>
      <vt:lpstr>Dynamics 365</vt:lpstr>
      <vt:lpstr>Customer Success 2019 </vt:lpstr>
      <vt:lpstr>Cloud Adoption Framework Enterprise Scale Landing Zone Design  Delivery Report</vt:lpstr>
      <vt:lpstr>A. Enterprise Enrolment and Azure AD Tenants - Planning for Enterprise Enrolment</vt:lpstr>
      <vt:lpstr>A. Enterprise Enrolment and Azure AD Tenants - Azure AD Tenants</vt:lpstr>
      <vt:lpstr>B. Identity and Access Management - Planning for identity and access management</vt:lpstr>
      <vt:lpstr>B. Identity and Access Management - Authentication Inside the Landing Zone</vt:lpstr>
      <vt:lpstr>C. Management Group and Subscription Organization - Management Group Hierarchy</vt:lpstr>
      <vt:lpstr>C. Management Group and Subscription Organization - Subscription Organization and Governance</vt:lpstr>
      <vt:lpstr>C. Management Group and Subscription Organization - Configure Subscription Quota and Capacity</vt:lpstr>
      <vt:lpstr>C. Management Group and Subscription Organization - Establish Cost Management</vt:lpstr>
      <vt:lpstr>D. Network Topology and Connectivity - Planning for IP Addressing</vt:lpstr>
      <vt:lpstr>D. Network Topology and Connectivity - DNS and name resolution for on-premises and Azure resources</vt:lpstr>
      <vt:lpstr>D. Network Topology and Connectivity - Azure Virtual WAN Based Networking Topology</vt:lpstr>
      <vt:lpstr>D. Network Topology and Connectivity - Traditional Azure Networking Topology</vt:lpstr>
      <vt:lpstr>D. Network Topology and Connectivity - Connectivity to Azure PaaS Services   </vt:lpstr>
      <vt:lpstr>D. Network Topology and Connectivity - Planning for Inbound and Outbound Internet Connectivity </vt:lpstr>
      <vt:lpstr>D. Network Topology and Connectivity - Planning for Application Delivery </vt:lpstr>
      <vt:lpstr>D. Network Topology and Connectivity - Planning for "Landing Zone" Network Segmentation </vt:lpstr>
      <vt:lpstr>D. Network Topology and Connectivity - Define Network Encryption Requirements </vt:lpstr>
      <vt:lpstr>D. Network Topology and Connectivity - Planning for Traffic Inspection</vt:lpstr>
      <vt:lpstr>E - Management and Monitoring - Planning for Platform Management and Monitoring</vt:lpstr>
      <vt:lpstr>E - Management and Monitoring  - Planning for Platform Management and Monitoring (continued)</vt:lpstr>
      <vt:lpstr>F - Business Continuity and Disaster Recovery - Planning for BCDR </vt:lpstr>
      <vt:lpstr>G - Security, Governance and Compliance - Define Encryption and Key Management</vt:lpstr>
      <vt:lpstr>G - Security, Governance and Compliance - Planning for Governance</vt:lpstr>
      <vt:lpstr>G - Security, Governance and Compliance - Define Security Monitoring and Audit policy</vt:lpstr>
      <vt:lpstr>G - Security, Governance and Compliance - Planning for Platform Security</vt:lpstr>
      <vt:lpstr>H - Platform Automation and DevOps - Planning for a DevOps Approach</vt:lpstr>
      <vt:lpstr>H - Platform Automation and DevOps - Define Central and Federated Responsibilities</vt:lpstr>
      <vt:lpstr>Recommended Next Steps </vt:lpstr>
      <vt:lpstr>Top Recommended Next Steps prior to implementation</vt:lpstr>
      <vt:lpstr>Recommended Engagements and sequence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Foundation Onboarding Design Workshop - Delivery Guide</dc:title>
  <dc:creator>Nilesh Patel</dc:creator>
  <cp:lastModifiedBy>Arturo Quiroga</cp:lastModifiedBy>
  <cp:revision>2</cp:revision>
  <dcterms:created xsi:type="dcterms:W3CDTF">2020-07-01T00:08:14Z</dcterms:created>
  <dcterms:modified xsi:type="dcterms:W3CDTF">2022-02-08T17:33:39Z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2020-07-01T00:17:18Z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c5439623-97f5-4fa2-8ccc-4bbcef42cf99</vt:lpwstr>
  </property>
  <property fmtid="{D5CDD505-2E9C-101B-9397-08002B2CF9AE}" pid="8" name="MSIP_Label_f42aa342-8706-4288-bd11-ebb85995028c_ContentBits">
    <vt:lpwstr>0</vt:lpwstr>
  </property>
  <property fmtid="{D5CDD505-2E9C-101B-9397-08002B2CF9AE}" pid="9" name="ContentTypeId">
    <vt:lpwstr>0x0101002212DB734CAC46429CDE35839BF83CB7</vt:lpwstr>
  </property>
  <property fmtid="{D5CDD505-2E9C-101B-9397-08002B2CF9AE}" pid="10" name="Order">
    <vt:r8>9542200</vt:r8>
  </property>
  <property fmtid="{D5CDD505-2E9C-101B-9397-08002B2CF9AE}" pid="11" name="xd_Signature">
    <vt:bool>false</vt:bool>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Mail Sent">
    <vt:bool>false</vt:bool>
  </property>
  <property fmtid="{D5CDD505-2E9C-101B-9397-08002B2CF9AE}" pid="17" name="Lead Signoff">
    <vt:bool>false</vt:bool>
  </property>
  <property fmtid="{D5CDD505-2E9C-101B-9397-08002B2CF9AE}" pid="18" name="Title URL">
    <vt:lpwstr>https://sirona.visualstudio.com/_workitems/edit/596747, https://sirona.visualstudio.com/_workitems/edit/596747</vt:lpwstr>
  </property>
  <property fmtid="{D5CDD505-2E9C-101B-9397-08002B2CF9AE}" pid="19" name="Title ID">
    <vt:r8>596747</vt:r8>
  </property>
  <property fmtid="{D5CDD505-2E9C-101B-9397-08002B2CF9AE}" pid="20" name="MediaServiceImageTags">
    <vt:lpwstr/>
  </property>
</Properties>
</file>